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9" r:id="rId6"/>
    <p:sldId id="260" r:id="rId7"/>
    <p:sldId id="261" r:id="rId8"/>
  </p:sldIdLst>
  <p:sldSz cx="7559675" cy="1069181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ola, Marjo" initials="AM" lastIdx="1" clrIdx="0">
    <p:extLst>
      <p:ext uri="{19B8F6BF-5375-455C-9EA6-DF929625EA0E}">
        <p15:presenceInfo xmlns:p15="http://schemas.microsoft.com/office/powerpoint/2012/main" userId="S::Marjo.Arola@seamk.fi::d39acc86-19c2-4651-8148-14ac7190ec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5220" autoAdjust="0"/>
  </p:normalViewPr>
  <p:slideViewPr>
    <p:cSldViewPr snapToGrid="0" snapToObjects="1">
      <p:cViewPr varScale="1">
        <p:scale>
          <a:sx n="72" d="100"/>
          <a:sy n="72" d="100"/>
        </p:scale>
        <p:origin x="30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i-FI"/>
              <a:t>Muokkaa ots. perustyyl. napsautt.</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54C73286-8694-274D-B4F9-BC53F65028AD}" type="datetimeFigureOut">
              <a:rPr lang="fi-FI" smtClean="0"/>
              <a:t>18.11.2020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132977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54C73286-8694-274D-B4F9-BC53F65028AD}" type="datetimeFigureOut">
              <a:rPr lang="fi-FI" smtClean="0"/>
              <a:t>18.11.2020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276128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54C73286-8694-274D-B4F9-BC53F65028AD}" type="datetimeFigureOut">
              <a:rPr lang="fi-FI" smtClean="0"/>
              <a:t>18.11.2020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230589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54C73286-8694-274D-B4F9-BC53F65028AD}" type="datetimeFigureOut">
              <a:rPr lang="fi-FI" smtClean="0"/>
              <a:t>18.11.2020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11783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i-FI"/>
              <a:t>Muokkaa ots. perustyyl. napsautt.</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54C73286-8694-274D-B4F9-BC53F65028AD}" type="datetimeFigureOut">
              <a:rPr lang="fi-FI" smtClean="0"/>
              <a:t>18.11.2020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211124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54C73286-8694-274D-B4F9-BC53F65028AD}" type="datetimeFigureOut">
              <a:rPr lang="fi-FI" smtClean="0"/>
              <a:t>18.11.2020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170614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i-FI"/>
              <a:t>Muokkaa ots. perustyyl. napsautt.</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520713" y="3905482"/>
            <a:ext cx="3198096" cy="5744375"/>
          </a:xfrm>
        </p:spPr>
        <p:txBody>
          <a:body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i-FI"/>
              <a:t>Muokkaa tekstin perustyylejä
toinen taso
kolmas taso
neljäs taso
viides taso</a:t>
            </a:r>
            <a:endParaRPr lang="en-US" dirty="0"/>
          </a:p>
        </p:txBody>
      </p:sp>
      <p:sp>
        <p:nvSpPr>
          <p:cNvPr id="6" name="Content Placeholder 5"/>
          <p:cNvSpPr>
            <a:spLocks noGrp="1"/>
          </p:cNvSpPr>
          <p:nvPr>
            <p:ph sz="quarter" idx="4"/>
          </p:nvPr>
        </p:nvSpPr>
        <p:spPr>
          <a:xfrm>
            <a:off x="3827086" y="3905482"/>
            <a:ext cx="3213847" cy="5744375"/>
          </a:xfrm>
        </p:spPr>
        <p:txBody>
          <a:bodyPr/>
          <a:lstStyle/>
          <a:p>
            <a:pPr lvl="0"/>
            <a:r>
              <a:rPr lang="fi-FI"/>
              <a:t>Muokkaa tekstin perustyylejä
toinen taso
kolmas taso
neljäs taso
viides taso</a:t>
            </a:r>
            <a:endParaRPr lang="en-US" dirty="0"/>
          </a:p>
        </p:txBody>
      </p:sp>
      <p:sp>
        <p:nvSpPr>
          <p:cNvPr id="7" name="Date Placeholder 6"/>
          <p:cNvSpPr>
            <a:spLocks noGrp="1"/>
          </p:cNvSpPr>
          <p:nvPr>
            <p:ph type="dt" sz="half" idx="10"/>
          </p:nvPr>
        </p:nvSpPr>
        <p:spPr/>
        <p:txBody>
          <a:bodyPr/>
          <a:lstStyle/>
          <a:p>
            <a:fld id="{54C73286-8694-274D-B4F9-BC53F65028AD}" type="datetimeFigureOut">
              <a:rPr lang="fi-FI" smtClean="0"/>
              <a:t>18.11.2020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143614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54C73286-8694-274D-B4F9-BC53F65028AD}" type="datetimeFigureOut">
              <a:rPr lang="fi-FI" smtClean="0"/>
              <a:t>18.11.2020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139847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73286-8694-274D-B4F9-BC53F65028AD}" type="datetimeFigureOut">
              <a:rPr lang="fi-FI" smtClean="0"/>
              <a:t>18.11.2020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9794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i-FI"/>
              <a:t>Muokkaa ots. perustyyl. napsautt.</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i-FI"/>
              <a:t>Muokkaa tekstin perustyylejä
toinen taso
kolmas taso
neljäs taso
viides taso</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54C73286-8694-274D-B4F9-BC53F65028AD}" type="datetimeFigureOut">
              <a:rPr lang="fi-FI" smtClean="0"/>
              <a:t>18.11.2020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41343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i-FI"/>
              <a:t>Muokkaa ots. perustyyl. napsautt.</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i-FI"/>
              <a:t>Lisää kuva napsauttamalla kuvaketta</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54C73286-8694-274D-B4F9-BC53F65028AD}" type="datetimeFigureOut">
              <a:rPr lang="fi-FI" smtClean="0"/>
              <a:t>18.11.2020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8CD9C5A-EC48-C34D-B94F-083D39BEBE79}" type="slidenum">
              <a:rPr lang="fi-FI" smtClean="0"/>
              <a:t>‹#›</a:t>
            </a:fld>
            <a:endParaRPr lang="fi-FI"/>
          </a:p>
        </p:txBody>
      </p:sp>
    </p:spTree>
    <p:extLst>
      <p:ext uri="{BB962C8B-B14F-4D97-AF65-F5344CB8AC3E}">
        <p14:creationId xmlns:p14="http://schemas.microsoft.com/office/powerpoint/2010/main" val="317669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4C73286-8694-274D-B4F9-BC53F65028AD}" type="datetimeFigureOut">
              <a:rPr lang="fi-FI" smtClean="0"/>
              <a:t>18.11.2020</a:t>
            </a:fld>
            <a:endParaRPr lang="fi-FI"/>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8CD9C5A-EC48-C34D-B94F-083D39BEBE79}" type="slidenum">
              <a:rPr lang="fi-FI" smtClean="0"/>
              <a:t>‹#›</a:t>
            </a:fld>
            <a:endParaRPr lang="fi-FI"/>
          </a:p>
        </p:txBody>
      </p:sp>
    </p:spTree>
    <p:extLst>
      <p:ext uri="{BB962C8B-B14F-4D97-AF65-F5344CB8AC3E}">
        <p14:creationId xmlns:p14="http://schemas.microsoft.com/office/powerpoint/2010/main" val="187811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nk.webropolsurveys.com/S/E1173FE41A553B4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emf"/><Relationship Id="rId4" Type="http://schemas.openxmlformats.org/officeDocument/2006/relationships/image" Target="../media/image4.jp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emf"/><Relationship Id="rId4" Type="http://schemas.openxmlformats.org/officeDocument/2006/relationships/image" Target="../media/image4.jp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xmlns="" id="{4F5FE16B-C675-4CC7-A521-CAA894E187D6}"/>
              </a:ext>
            </a:extLst>
          </p:cNvPr>
          <p:cNvSpPr/>
          <p:nvPr/>
        </p:nvSpPr>
        <p:spPr>
          <a:xfrm>
            <a:off x="0" y="-8679"/>
            <a:ext cx="7559675" cy="1468192"/>
          </a:xfrm>
          <a:prstGeom prst="rect">
            <a:avLst/>
          </a:prstGeom>
          <a:solidFill>
            <a:srgbClr val="221E52">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solidFill>
                <a:srgbClr val="221E52"/>
              </a:solidFill>
            </a:endParaRPr>
          </a:p>
        </p:txBody>
      </p:sp>
      <p:sp>
        <p:nvSpPr>
          <p:cNvPr id="8" name="Tekstiruutu 7">
            <a:extLst>
              <a:ext uri="{FF2B5EF4-FFF2-40B4-BE49-F238E27FC236}">
                <a16:creationId xmlns:a16="http://schemas.microsoft.com/office/drawing/2014/main" xmlns="" id="{D9B8CE26-0B73-495F-866E-9579795D05B5}"/>
              </a:ext>
            </a:extLst>
          </p:cNvPr>
          <p:cNvSpPr txBox="1"/>
          <p:nvPr/>
        </p:nvSpPr>
        <p:spPr>
          <a:xfrm>
            <a:off x="184582" y="67783"/>
            <a:ext cx="7190510" cy="1692771"/>
          </a:xfrm>
          <a:prstGeom prst="rect">
            <a:avLst/>
          </a:prstGeom>
          <a:noFill/>
        </p:spPr>
        <p:txBody>
          <a:bodyPr wrap="square" rtlCol="0">
            <a:spAutoFit/>
          </a:bodyPr>
          <a:lstStyle/>
          <a:p>
            <a:r>
              <a:rPr lang="en-US" dirty="0"/>
              <a:t> </a:t>
            </a:r>
            <a:endParaRPr lang="fi-FI" dirty="0"/>
          </a:p>
          <a:p>
            <a:pPr algn="ctr"/>
            <a:r>
              <a:rPr lang="en-US" sz="2400" dirty="0"/>
              <a:t>Internationalization Event and Symposium</a:t>
            </a:r>
          </a:p>
          <a:p>
            <a:pPr algn="ctr"/>
            <a:r>
              <a:rPr lang="en-US" sz="3200" b="1" dirty="0"/>
              <a:t>Intercultural Competence at Work</a:t>
            </a:r>
          </a:p>
          <a:p>
            <a:pPr algn="ctr"/>
            <a:r>
              <a:rPr lang="en-US" sz="1200" b="1" dirty="0">
                <a:latin typeface="DINOT Black"/>
              </a:rPr>
              <a:t/>
            </a:r>
            <a:br>
              <a:rPr lang="en-US" sz="1200" b="1" dirty="0">
                <a:latin typeface="DINOT Black"/>
              </a:rPr>
            </a:br>
            <a:endParaRPr lang="en-US" dirty="0"/>
          </a:p>
        </p:txBody>
      </p:sp>
      <p:sp>
        <p:nvSpPr>
          <p:cNvPr id="9" name="Tekstiruutu 8">
            <a:extLst>
              <a:ext uri="{FF2B5EF4-FFF2-40B4-BE49-F238E27FC236}">
                <a16:creationId xmlns:a16="http://schemas.microsoft.com/office/drawing/2014/main" xmlns="" id="{DF8AA61F-5754-4C29-AA2D-56792078D86A}"/>
              </a:ext>
            </a:extLst>
          </p:cNvPr>
          <p:cNvSpPr txBox="1"/>
          <p:nvPr/>
        </p:nvSpPr>
        <p:spPr>
          <a:xfrm>
            <a:off x="643611" y="1979196"/>
            <a:ext cx="6410332" cy="6832640"/>
          </a:xfrm>
          <a:prstGeom prst="rect">
            <a:avLst/>
          </a:prstGeom>
          <a:noFill/>
        </p:spPr>
        <p:txBody>
          <a:bodyPr wrap="square" rtlCol="0">
            <a:spAutoFit/>
          </a:bodyPr>
          <a:lstStyle/>
          <a:p>
            <a:r>
              <a:rPr lang="en-US" dirty="0"/>
              <a:t>  </a:t>
            </a:r>
            <a:endParaRPr lang="fi-FI" sz="1600" dirty="0"/>
          </a:p>
          <a:p>
            <a:r>
              <a:rPr lang="en-US" sz="1600" dirty="0"/>
              <a:t>You are welcome to join an interactive online event boosting intercultural competences at work!</a:t>
            </a:r>
          </a:p>
          <a:p>
            <a:endParaRPr lang="en-US" sz="1600" b="1" dirty="0"/>
          </a:p>
          <a:p>
            <a:pPr algn="ctr"/>
            <a:r>
              <a:rPr lang="en-US" sz="1600" b="1" dirty="0"/>
              <a:t>19 November 2020, at  1 pm to 4.00 pm CET  </a:t>
            </a:r>
            <a:r>
              <a:rPr lang="en-US" sz="1600" dirty="0"/>
              <a:t>( 2 pm to 5 pm Finnish time )</a:t>
            </a:r>
            <a:endParaRPr lang="fi-FI" sz="1600" dirty="0"/>
          </a:p>
          <a:p>
            <a:endParaRPr lang="fi-FI" sz="1600" dirty="0"/>
          </a:p>
          <a:p>
            <a:r>
              <a:rPr lang="en-US" sz="1600" dirty="0"/>
              <a:t> </a:t>
            </a:r>
            <a:endParaRPr lang="fi-FI" sz="1600" dirty="0"/>
          </a:p>
          <a:p>
            <a:pPr algn="just"/>
            <a:r>
              <a:rPr lang="en-US" sz="1600" dirty="0"/>
              <a:t>Upon participating, you will learn about the outcomes of an EU funded project Prominence. The project aims at increasing cultural intelligence of HEI teachers, students and SME staff through collaboration in assisted self-learning, intensive courses and mobility across Europe. </a:t>
            </a:r>
          </a:p>
          <a:p>
            <a:pPr algn="just"/>
            <a:r>
              <a:rPr lang="en-US" sz="1600" dirty="0"/>
              <a:t> </a:t>
            </a:r>
            <a:endParaRPr lang="fi-FI" sz="1600" dirty="0"/>
          </a:p>
          <a:p>
            <a:r>
              <a:rPr lang="en-US" sz="1600" dirty="0"/>
              <a:t>In the event you</a:t>
            </a:r>
            <a:r>
              <a:rPr lang="fi-FI" sz="1600" dirty="0"/>
              <a:t> </a:t>
            </a:r>
            <a:r>
              <a:rPr lang="en-US" sz="1600" dirty="0"/>
              <a:t>develop </a:t>
            </a:r>
          </a:p>
          <a:p>
            <a:pPr marL="285750" indent="-285750">
              <a:buFont typeface="Arial" panose="020B0604020202020204" pitchFamily="34" charset="0"/>
              <a:buChar char="•"/>
            </a:pPr>
            <a:r>
              <a:rPr lang="en-US" sz="1600" dirty="0"/>
              <a:t>your perspectives into intercultural education in the digital era</a:t>
            </a:r>
            <a:endParaRPr lang="fi-FI" sz="1600" dirty="0"/>
          </a:p>
          <a:p>
            <a:pPr marL="285750" indent="-285750">
              <a:buFont typeface="Arial" panose="020B0604020202020204" pitchFamily="34" charset="0"/>
              <a:buChar char="•"/>
            </a:pPr>
            <a:r>
              <a:rPr lang="en-US" sz="1600" dirty="0"/>
              <a:t>have the privilege of exploring the new online learning environment</a:t>
            </a:r>
          </a:p>
          <a:p>
            <a:pPr marL="285750" indent="-285750">
              <a:buFont typeface="Arial" panose="020B0604020202020204" pitchFamily="34" charset="0"/>
              <a:buChar char="•"/>
            </a:pPr>
            <a:r>
              <a:rPr lang="en-US" sz="1600" dirty="0"/>
              <a:t>gain insight into the significance of intercultural competences at work</a:t>
            </a:r>
          </a:p>
          <a:p>
            <a:endParaRPr lang="en-US" dirty="0"/>
          </a:p>
          <a:p>
            <a:r>
              <a:rPr lang="en-US" dirty="0"/>
              <a:t>Participation is easy and free of charge  –  simply click to join us!</a:t>
            </a:r>
          </a:p>
          <a:p>
            <a:endParaRPr lang="fi-FI" dirty="0"/>
          </a:p>
          <a:p>
            <a:pPr algn="ctr"/>
            <a:r>
              <a:rPr lang="en-US" u="sng" dirty="0">
                <a:hlinkClick r:id="rId3"/>
              </a:rPr>
              <a:t>Sign up for Prominence Final Conference</a:t>
            </a:r>
            <a:endParaRPr lang="fi-FI" dirty="0"/>
          </a:p>
          <a:p>
            <a:endParaRPr lang="en-US" dirty="0"/>
          </a:p>
          <a:p>
            <a:pPr algn="ctr"/>
            <a:r>
              <a:rPr lang="fi-FI" sz="1600" dirty="0"/>
              <a:t>Deadline for </a:t>
            </a:r>
            <a:r>
              <a:rPr lang="fi-FI" sz="1600" dirty="0" err="1"/>
              <a:t>signing</a:t>
            </a:r>
            <a:r>
              <a:rPr lang="fi-FI" sz="1600" dirty="0"/>
              <a:t> </a:t>
            </a:r>
            <a:r>
              <a:rPr lang="fi-FI" sz="1600" dirty="0" err="1"/>
              <a:t>up</a:t>
            </a:r>
            <a:r>
              <a:rPr lang="fi-FI" sz="1600" dirty="0"/>
              <a:t> is 15 November. </a:t>
            </a:r>
          </a:p>
          <a:p>
            <a:pPr algn="ctr"/>
            <a:r>
              <a:rPr lang="fi-FI" sz="1600" dirty="0" err="1"/>
              <a:t>You</a:t>
            </a:r>
            <a:r>
              <a:rPr lang="fi-FI" sz="1600" dirty="0"/>
              <a:t> </a:t>
            </a:r>
            <a:r>
              <a:rPr lang="fi-FI" sz="1600" dirty="0" err="1"/>
              <a:t>will</a:t>
            </a:r>
            <a:r>
              <a:rPr lang="fi-FI" sz="1600" dirty="0"/>
              <a:t> </a:t>
            </a:r>
            <a:r>
              <a:rPr lang="fi-FI" sz="1600" dirty="0" err="1"/>
              <a:t>receive</a:t>
            </a:r>
            <a:r>
              <a:rPr lang="fi-FI" sz="1600" dirty="0"/>
              <a:t> </a:t>
            </a:r>
            <a:r>
              <a:rPr lang="fi-FI" sz="1600" dirty="0" err="1"/>
              <a:t>the</a:t>
            </a:r>
            <a:r>
              <a:rPr lang="fi-FI" sz="1600" dirty="0"/>
              <a:t> </a:t>
            </a:r>
            <a:r>
              <a:rPr lang="fi-FI" sz="1600" dirty="0" err="1"/>
              <a:t>participation</a:t>
            </a:r>
            <a:r>
              <a:rPr lang="fi-FI" sz="1600" dirty="0"/>
              <a:t> </a:t>
            </a:r>
            <a:r>
              <a:rPr lang="fi-FI" sz="1600" dirty="0" err="1"/>
              <a:t>link</a:t>
            </a:r>
            <a:r>
              <a:rPr lang="fi-FI" sz="1600" dirty="0"/>
              <a:t> to </a:t>
            </a:r>
            <a:r>
              <a:rPr lang="fi-FI" sz="1600" dirty="0" err="1"/>
              <a:t>email</a:t>
            </a:r>
            <a:r>
              <a:rPr lang="fi-FI" sz="1600" dirty="0"/>
              <a:t> on 17 November.</a:t>
            </a:r>
          </a:p>
          <a:p>
            <a:pPr algn="ctr"/>
            <a:r>
              <a:rPr lang="en-US" dirty="0"/>
              <a:t> </a:t>
            </a:r>
            <a:endParaRPr lang="fi-FI" dirty="0"/>
          </a:p>
          <a:p>
            <a:r>
              <a:rPr lang="en-US" dirty="0"/>
              <a:t> </a:t>
            </a:r>
            <a:endParaRPr lang="fi-FI" sz="1600" dirty="0"/>
          </a:p>
          <a:p>
            <a:r>
              <a:rPr lang="en-US" dirty="0"/>
              <a:t> </a:t>
            </a:r>
            <a:endParaRPr lang="fi-FI" sz="1600" dirty="0"/>
          </a:p>
        </p:txBody>
      </p:sp>
    </p:spTree>
    <p:extLst>
      <p:ext uri="{BB962C8B-B14F-4D97-AF65-F5344CB8AC3E}">
        <p14:creationId xmlns:p14="http://schemas.microsoft.com/office/powerpoint/2010/main" val="260801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9BD91DE0-819E-4E67-8382-2E31A6809883}"/>
              </a:ext>
            </a:extLst>
          </p:cNvPr>
          <p:cNvSpPr>
            <a:spLocks noGrp="1"/>
          </p:cNvSpPr>
          <p:nvPr>
            <p:ph type="title"/>
          </p:nvPr>
        </p:nvSpPr>
        <p:spPr>
          <a:xfrm>
            <a:off x="246470" y="823855"/>
            <a:ext cx="4244777" cy="2111458"/>
          </a:xfrm>
        </p:spPr>
        <p:txBody>
          <a:bodyPr>
            <a:normAutofit fontScale="90000"/>
          </a:bodyPr>
          <a:lstStyle/>
          <a:p>
            <a:pPr algn="ctr"/>
            <a:r>
              <a:rPr lang="en-US" sz="1600" dirty="0"/>
              <a:t/>
            </a:r>
            <a:br>
              <a:rPr lang="en-US" sz="1600" dirty="0"/>
            </a:br>
            <a:r>
              <a:rPr lang="en-US" sz="2000" dirty="0"/>
              <a:t/>
            </a:r>
            <a:br>
              <a:rPr lang="en-US" sz="2000" dirty="0"/>
            </a:br>
            <a:r>
              <a:rPr lang="en-US" sz="2000" b="1" dirty="0"/>
              <a:t>Internationalization Event and Symposium</a:t>
            </a:r>
            <a:r>
              <a:rPr lang="en-US" sz="2000" dirty="0"/>
              <a:t/>
            </a:r>
            <a:br>
              <a:rPr lang="en-US" sz="2000" dirty="0"/>
            </a:br>
            <a:r>
              <a:rPr lang="en-US" sz="2000" b="1" dirty="0"/>
              <a:t>Intercultural Competence at Work</a:t>
            </a:r>
            <a:br>
              <a:rPr lang="en-US" sz="2000" b="1" dirty="0"/>
            </a:br>
            <a:r>
              <a:rPr lang="en-US" sz="2000" b="1" dirty="0">
                <a:latin typeface="DINOT Black"/>
              </a:rPr>
              <a:t/>
            </a:r>
            <a:br>
              <a:rPr lang="en-US" sz="2000" b="1" dirty="0">
                <a:latin typeface="DINOT Black"/>
              </a:rPr>
            </a:br>
            <a:r>
              <a:rPr lang="en-US" sz="2000" b="1" dirty="0"/>
              <a:t>19 November 2020</a:t>
            </a:r>
            <a:br>
              <a:rPr lang="en-US" sz="2000" b="1" dirty="0"/>
            </a:br>
            <a:r>
              <a:rPr lang="en-US" sz="2000" b="1" dirty="0"/>
              <a:t> 1 pm to 4.00 pm CET  </a:t>
            </a:r>
            <a:br>
              <a:rPr lang="en-US" sz="2000" b="1" dirty="0"/>
            </a:br>
            <a:r>
              <a:rPr lang="en-US" sz="2000" dirty="0"/>
              <a:t>( 2 pm to 5 pm Finnish time )</a:t>
            </a:r>
            <a:r>
              <a:rPr lang="fi-FI" sz="3600" dirty="0"/>
              <a:t/>
            </a:r>
            <a:br>
              <a:rPr lang="fi-FI" sz="3600" dirty="0"/>
            </a:br>
            <a:endParaRPr lang="fi-FI" dirty="0"/>
          </a:p>
        </p:txBody>
      </p:sp>
      <p:sp>
        <p:nvSpPr>
          <p:cNvPr id="4" name="Suorakulmio 3">
            <a:extLst>
              <a:ext uri="{FF2B5EF4-FFF2-40B4-BE49-F238E27FC236}">
                <a16:creationId xmlns:a16="http://schemas.microsoft.com/office/drawing/2014/main" xmlns="" id="{1E60F8FB-C2D5-457D-954E-D5E642A96AED}"/>
              </a:ext>
            </a:extLst>
          </p:cNvPr>
          <p:cNvSpPr/>
          <p:nvPr/>
        </p:nvSpPr>
        <p:spPr>
          <a:xfrm>
            <a:off x="708209" y="3139618"/>
            <a:ext cx="6418510" cy="6740307"/>
          </a:xfrm>
          <a:prstGeom prst="rect">
            <a:avLst/>
          </a:prstGeom>
        </p:spPr>
        <p:txBody>
          <a:bodyPr wrap="square">
            <a:spAutoFit/>
          </a:bodyPr>
          <a:lstStyle/>
          <a:p>
            <a:r>
              <a:rPr lang="en-US" sz="1200" b="1" dirty="0"/>
              <a:t>PROGRAM</a:t>
            </a:r>
          </a:p>
          <a:p>
            <a:r>
              <a:rPr lang="en-US" sz="1200" b="1" dirty="0"/>
              <a:t> </a:t>
            </a:r>
            <a:endParaRPr lang="fi-FI" sz="1200" dirty="0"/>
          </a:p>
          <a:p>
            <a:r>
              <a:rPr lang="en-US" sz="1200" b="1" dirty="0"/>
              <a:t>1 pm </a:t>
            </a:r>
            <a:r>
              <a:rPr lang="en-US" sz="1200" dirty="0"/>
              <a:t>	Opening of the event:</a:t>
            </a:r>
            <a:r>
              <a:rPr lang="en-US" sz="1200" i="1" dirty="0"/>
              <a:t> </a:t>
            </a:r>
            <a:r>
              <a:rPr lang="en-US" sz="1200" i="1" dirty="0" err="1"/>
              <a:t>Ms</a:t>
            </a:r>
            <a:r>
              <a:rPr lang="en-US" sz="1200" i="1" dirty="0"/>
              <a:t> Marjo Arola, Dr Anne-Maria Aho</a:t>
            </a:r>
          </a:p>
          <a:p>
            <a:r>
              <a:rPr lang="en-US" sz="1200" dirty="0"/>
              <a:t> </a:t>
            </a:r>
            <a:endParaRPr lang="fi-FI" sz="1200" dirty="0"/>
          </a:p>
          <a:p>
            <a:r>
              <a:rPr lang="en-US" sz="1200" b="1" dirty="0"/>
              <a:t>1.15 pm </a:t>
            </a:r>
            <a:r>
              <a:rPr lang="en-US" sz="1200" dirty="0"/>
              <a:t>	Introduction of Prominence: </a:t>
            </a:r>
            <a:r>
              <a:rPr lang="en-US" sz="1200" i="1" dirty="0"/>
              <a:t>Dr Troy Brian Wiwczaroski, project coordinator</a:t>
            </a:r>
          </a:p>
          <a:p>
            <a:endParaRPr lang="fi-FI" sz="1200" dirty="0"/>
          </a:p>
          <a:p>
            <a:r>
              <a:rPr lang="en-US" sz="1200" b="1" dirty="0"/>
              <a:t>1.45 pm </a:t>
            </a:r>
            <a:r>
              <a:rPr lang="en-US" sz="1200" dirty="0"/>
              <a:t>	Introduction of the publication: </a:t>
            </a:r>
            <a:r>
              <a:rPr lang="en-US" sz="1200" i="1" dirty="0"/>
              <a:t>Dr Päivö Laine</a:t>
            </a:r>
          </a:p>
          <a:p>
            <a:endParaRPr lang="fi-FI" sz="1200" dirty="0"/>
          </a:p>
          <a:p>
            <a:r>
              <a:rPr lang="en-US" sz="1200" b="1" dirty="0"/>
              <a:t>2 pm </a:t>
            </a:r>
            <a:r>
              <a:rPr lang="en-US" sz="1200" dirty="0"/>
              <a:t>	Paper presentations</a:t>
            </a:r>
          </a:p>
          <a:p>
            <a:endParaRPr lang="en-US" sz="1200" dirty="0"/>
          </a:p>
          <a:p>
            <a:endParaRPr lang="en-US" sz="1200" dirty="0"/>
          </a:p>
          <a:p>
            <a:r>
              <a:rPr lang="en-GB" sz="1200" i="1" dirty="0"/>
              <a:t>Dr </a:t>
            </a:r>
            <a:r>
              <a:rPr lang="en-GB" sz="1200" i="1" dirty="0" err="1"/>
              <a:t>Ildikó</a:t>
            </a:r>
            <a:r>
              <a:rPr lang="en-GB" sz="1200" i="1" dirty="0"/>
              <a:t> </a:t>
            </a:r>
            <a:r>
              <a:rPr lang="en-GB" sz="1200" i="1" dirty="0" err="1"/>
              <a:t>Némethová</a:t>
            </a:r>
            <a:r>
              <a:rPr lang="en-GB" sz="1200" i="1" dirty="0"/>
              <a:t> &amp;  Dr Eva </a:t>
            </a:r>
            <a:r>
              <a:rPr lang="en-GB" sz="1200" i="1" dirty="0" err="1"/>
              <a:t>Stradiotová</a:t>
            </a:r>
            <a:r>
              <a:rPr lang="en-GB" sz="1200" dirty="0"/>
              <a:t>, </a:t>
            </a:r>
            <a:r>
              <a:rPr lang="en-GB" sz="1200" i="1" dirty="0"/>
              <a:t>Bratislava EUBA, Slovakia:</a:t>
            </a:r>
            <a:r>
              <a:rPr lang="fi-FI" sz="1200" i="1" dirty="0"/>
              <a:t> </a:t>
            </a:r>
            <a:r>
              <a:rPr lang="en-GB" sz="1200" dirty="0"/>
              <a:t>Prominence and the Development of Global Mindset</a:t>
            </a:r>
            <a:endParaRPr lang="fi-FI" sz="1200" dirty="0"/>
          </a:p>
          <a:p>
            <a:r>
              <a:rPr lang="en-GB" sz="1200" dirty="0"/>
              <a:t> </a:t>
            </a:r>
            <a:endParaRPr lang="fi-FI" sz="1200" dirty="0"/>
          </a:p>
          <a:p>
            <a:r>
              <a:rPr lang="fi-FI" sz="1200" i="1" dirty="0"/>
              <a:t>Dr Alice </a:t>
            </a:r>
            <a:r>
              <a:rPr lang="fi-FI" sz="1200" i="1" dirty="0" err="1"/>
              <a:t>Gruber</a:t>
            </a:r>
            <a:r>
              <a:rPr lang="fi-FI" sz="1200" i="1" dirty="0"/>
              <a:t>  &amp;  Dr Brigitte </a:t>
            </a:r>
            <a:r>
              <a:rPr lang="fi-FI" sz="1200" i="1" dirty="0" err="1"/>
              <a:t>Brath</a:t>
            </a:r>
            <a:r>
              <a:rPr lang="fi-FI" sz="1200" i="1" dirty="0"/>
              <a:t>, </a:t>
            </a:r>
            <a:r>
              <a:rPr lang="fi-FI" sz="1200" i="1" dirty="0" err="1"/>
              <a:t>Heilbronn</a:t>
            </a:r>
            <a:r>
              <a:rPr lang="fi-FI" sz="1200" i="1" dirty="0"/>
              <a:t> University of </a:t>
            </a:r>
            <a:r>
              <a:rPr lang="fi-FI" sz="1200" i="1" dirty="0" err="1"/>
              <a:t>Applied</a:t>
            </a:r>
            <a:r>
              <a:rPr lang="fi-FI" sz="1200" i="1" dirty="0"/>
              <a:t> Sciences, Germany</a:t>
            </a:r>
            <a:r>
              <a:rPr lang="fi-FI" sz="1200" dirty="0"/>
              <a:t>: ”</a:t>
            </a:r>
            <a:r>
              <a:rPr lang="fi-FI" sz="1200" dirty="0" err="1"/>
              <a:t>Germans</a:t>
            </a:r>
            <a:r>
              <a:rPr lang="fi-FI" sz="1200" dirty="0"/>
              <a:t> </a:t>
            </a:r>
            <a:r>
              <a:rPr lang="fi-FI" sz="1200" dirty="0" err="1"/>
              <a:t>have</a:t>
            </a:r>
            <a:r>
              <a:rPr lang="fi-FI" sz="1200" dirty="0"/>
              <a:t> </a:t>
            </a:r>
            <a:r>
              <a:rPr lang="fi-FI" sz="1200" dirty="0" err="1"/>
              <a:t>So</a:t>
            </a:r>
            <a:r>
              <a:rPr lang="fi-FI" sz="1200" dirty="0"/>
              <a:t> </a:t>
            </a:r>
            <a:r>
              <a:rPr lang="fi-FI" sz="1200" dirty="0" err="1"/>
              <a:t>Many</a:t>
            </a:r>
            <a:r>
              <a:rPr lang="fi-FI" sz="1200" dirty="0"/>
              <a:t> </a:t>
            </a:r>
            <a:r>
              <a:rPr lang="fi-FI" sz="1200" dirty="0" err="1"/>
              <a:t>Behaviours</a:t>
            </a:r>
            <a:r>
              <a:rPr lang="fi-FI" sz="1200" dirty="0"/>
              <a:t> </a:t>
            </a:r>
            <a:r>
              <a:rPr lang="fi-FI" sz="1200" dirty="0" err="1"/>
              <a:t>Different</a:t>
            </a:r>
            <a:r>
              <a:rPr lang="fi-FI" sz="1200" dirty="0"/>
              <a:t> </a:t>
            </a:r>
            <a:r>
              <a:rPr lang="fi-FI" sz="1200" dirty="0" err="1"/>
              <a:t>from</a:t>
            </a:r>
            <a:r>
              <a:rPr lang="fi-FI" sz="1200" dirty="0"/>
              <a:t> </a:t>
            </a:r>
            <a:r>
              <a:rPr lang="fi-FI" sz="1200" dirty="0" err="1"/>
              <a:t>Colombians</a:t>
            </a:r>
            <a:r>
              <a:rPr lang="fi-FI" sz="1200" dirty="0"/>
              <a:t> (</a:t>
            </a:r>
            <a:r>
              <a:rPr lang="fi-FI" sz="1200" dirty="0" err="1"/>
              <a:t>That’s</a:t>
            </a:r>
            <a:r>
              <a:rPr lang="fi-FI" sz="1200" dirty="0"/>
              <a:t> an </a:t>
            </a:r>
            <a:r>
              <a:rPr lang="fi-FI" sz="1200" dirty="0" err="1"/>
              <a:t>Enriching</a:t>
            </a:r>
            <a:r>
              <a:rPr lang="fi-FI" sz="1200" dirty="0"/>
              <a:t> </a:t>
            </a:r>
            <a:r>
              <a:rPr lang="fi-FI" sz="1200" dirty="0" err="1"/>
              <a:t>Experience</a:t>
            </a:r>
            <a:r>
              <a:rPr lang="fi-FI" sz="1200" dirty="0"/>
              <a:t>” – </a:t>
            </a:r>
            <a:r>
              <a:rPr lang="fi-FI" sz="1200" dirty="0" err="1"/>
              <a:t>Students</a:t>
            </a:r>
            <a:r>
              <a:rPr lang="fi-FI" sz="1200" dirty="0"/>
              <a:t>’ </a:t>
            </a:r>
            <a:r>
              <a:rPr lang="fi-FI" sz="1200" dirty="0" err="1"/>
              <a:t>Perceptions</a:t>
            </a:r>
            <a:r>
              <a:rPr lang="fi-FI" sz="1200" dirty="0"/>
              <a:t> of </a:t>
            </a:r>
            <a:r>
              <a:rPr lang="fi-FI" sz="1200" dirty="0" err="1"/>
              <a:t>the</a:t>
            </a:r>
            <a:r>
              <a:rPr lang="fi-FI" sz="1200" dirty="0"/>
              <a:t> </a:t>
            </a:r>
            <a:r>
              <a:rPr lang="fi-FI" sz="1200" dirty="0" err="1"/>
              <a:t>Other</a:t>
            </a:r>
            <a:r>
              <a:rPr lang="fi-FI" sz="1200" dirty="0"/>
              <a:t> in a </a:t>
            </a:r>
            <a:r>
              <a:rPr lang="fi-FI" sz="1200" dirty="0" err="1"/>
              <a:t>Telecollaborative</a:t>
            </a:r>
            <a:r>
              <a:rPr lang="fi-FI" sz="1200" dirty="0"/>
              <a:t> Project: Project Report</a:t>
            </a:r>
          </a:p>
          <a:p>
            <a:r>
              <a:rPr lang="en-GB" sz="1200" dirty="0"/>
              <a:t> </a:t>
            </a:r>
            <a:endParaRPr lang="fi-FI" sz="1200" i="1" dirty="0"/>
          </a:p>
          <a:p>
            <a:r>
              <a:rPr lang="en-GB" sz="1200" i="1" dirty="0"/>
              <a:t>Ms Birgit Kraus (</a:t>
            </a:r>
            <a:r>
              <a:rPr lang="fi-FI" sz="1200" i="1" dirty="0" err="1"/>
              <a:t>PhD-student</a:t>
            </a:r>
            <a:r>
              <a:rPr lang="fi-FI" sz="1200" i="1" dirty="0"/>
              <a:t>)</a:t>
            </a:r>
            <a:r>
              <a:rPr lang="en-GB" sz="1200" i="1" dirty="0"/>
              <a:t>, TH Aschaffenburg, Germany</a:t>
            </a:r>
            <a:r>
              <a:rPr lang="en-GB" sz="1200" dirty="0"/>
              <a:t>:</a:t>
            </a:r>
            <a:r>
              <a:rPr lang="fi-FI" sz="1200" dirty="0"/>
              <a:t> </a:t>
            </a:r>
            <a:r>
              <a:rPr lang="en-GB" sz="1200" dirty="0"/>
              <a:t>Intercultural Competence at Work: Intercultural Mindset Through Short-Term Mobility </a:t>
            </a:r>
            <a:endParaRPr lang="fi-FI" sz="1200" dirty="0"/>
          </a:p>
          <a:p>
            <a:r>
              <a:rPr lang="fi-FI" sz="1200" dirty="0"/>
              <a:t> </a:t>
            </a:r>
          </a:p>
          <a:p>
            <a:r>
              <a:rPr lang="fi-FI" sz="1200" i="1" dirty="0"/>
              <a:t>Dr Renate Link, </a:t>
            </a:r>
            <a:r>
              <a:rPr lang="en-GB" sz="1200" i="1" dirty="0"/>
              <a:t>TH Aschaffenburg, Germany:</a:t>
            </a:r>
            <a:r>
              <a:rPr lang="fi-FI" sz="1200" i="1" dirty="0"/>
              <a:t> </a:t>
            </a:r>
            <a:r>
              <a:rPr lang="fi-FI" sz="1200" dirty="0" err="1"/>
              <a:t>Processes</a:t>
            </a:r>
            <a:r>
              <a:rPr lang="fi-FI" sz="1200" dirty="0"/>
              <a:t> and </a:t>
            </a:r>
            <a:r>
              <a:rPr lang="fi-FI" sz="1200" dirty="0" err="1"/>
              <a:t>Strategies</a:t>
            </a:r>
            <a:r>
              <a:rPr lang="fi-FI" sz="1200" dirty="0"/>
              <a:t> for </a:t>
            </a:r>
            <a:r>
              <a:rPr lang="fi-FI" sz="1200" dirty="0" err="1"/>
              <a:t>Initiating</a:t>
            </a:r>
            <a:r>
              <a:rPr lang="fi-FI" sz="1200" dirty="0"/>
              <a:t>, </a:t>
            </a:r>
            <a:r>
              <a:rPr lang="fi-FI" sz="1200" dirty="0" err="1"/>
              <a:t>Maintaining</a:t>
            </a:r>
            <a:r>
              <a:rPr lang="fi-FI" sz="1200" dirty="0"/>
              <a:t>, and </a:t>
            </a:r>
            <a:r>
              <a:rPr lang="fi-FI" sz="1200" dirty="0" err="1"/>
              <a:t>Furthering</a:t>
            </a:r>
            <a:r>
              <a:rPr lang="fi-FI" sz="1200" dirty="0"/>
              <a:t> Global </a:t>
            </a:r>
            <a:r>
              <a:rPr lang="fi-FI" sz="1200" dirty="0" err="1"/>
              <a:t>Mindset</a:t>
            </a:r>
            <a:r>
              <a:rPr lang="en-US" sz="1200" dirty="0"/>
              <a:t>: The Total Immersion Week as an Innovative Tool for Fostering Global Mindset</a:t>
            </a:r>
            <a:endParaRPr lang="fi-FI" sz="1200" dirty="0"/>
          </a:p>
          <a:p>
            <a:r>
              <a:rPr lang="en-US" sz="1200" dirty="0"/>
              <a:t> </a:t>
            </a:r>
            <a:endParaRPr lang="fi-FI" sz="1200" dirty="0"/>
          </a:p>
          <a:p>
            <a:r>
              <a:rPr lang="en-US" sz="1200" i="1" dirty="0"/>
              <a:t>Dr </a:t>
            </a:r>
            <a:r>
              <a:rPr lang="en-US" sz="1200" i="1" dirty="0" err="1"/>
              <a:t>Olaleye</a:t>
            </a:r>
            <a:r>
              <a:rPr lang="en-US" sz="1200" i="1" dirty="0"/>
              <a:t> Sunday Adewale, University of Oulu, Finland</a:t>
            </a:r>
            <a:r>
              <a:rPr lang="en-US" sz="1200" dirty="0"/>
              <a:t>:</a:t>
            </a:r>
            <a:r>
              <a:rPr lang="fi-FI" sz="1200" dirty="0"/>
              <a:t> </a:t>
            </a:r>
            <a:r>
              <a:rPr lang="en-US" sz="1200" dirty="0"/>
              <a:t>Visualizing Cultural Emotional Intelligence Literature: A Bibliometric Review from 2001–2020</a:t>
            </a:r>
            <a:endParaRPr lang="fi-FI" sz="1200" dirty="0"/>
          </a:p>
          <a:p>
            <a:r>
              <a:rPr lang="en-GB" sz="1200" dirty="0"/>
              <a:t> </a:t>
            </a:r>
            <a:endParaRPr lang="fi-FI" sz="1200" dirty="0"/>
          </a:p>
          <a:p>
            <a:r>
              <a:rPr lang="en-GB" sz="1200" i="1" dirty="0"/>
              <a:t>Ms Heli Simon, Seinäjoki UAS, Finland</a:t>
            </a:r>
            <a:r>
              <a:rPr lang="en-GB" sz="1200" dirty="0"/>
              <a:t>:</a:t>
            </a:r>
            <a:r>
              <a:rPr lang="fi-FI" sz="1200" dirty="0"/>
              <a:t> </a:t>
            </a:r>
            <a:r>
              <a:rPr lang="en-GB" sz="1200" dirty="0" err="1"/>
              <a:t>KiVAKO</a:t>
            </a:r>
            <a:r>
              <a:rPr lang="en-GB" sz="1200" dirty="0"/>
              <a:t> Project: The Next Step: From Language Fluency to Cultural Fluency</a:t>
            </a:r>
          </a:p>
          <a:p>
            <a:endParaRPr lang="en-GB" sz="1200" dirty="0"/>
          </a:p>
          <a:p>
            <a:r>
              <a:rPr lang="en-US" sz="1200" b="1" dirty="0"/>
              <a:t> </a:t>
            </a:r>
            <a:endParaRPr lang="fi-FI" sz="1200" dirty="0"/>
          </a:p>
          <a:p>
            <a:r>
              <a:rPr lang="en-US" b="1" dirty="0"/>
              <a:t> </a:t>
            </a:r>
            <a:endParaRPr lang="fi-FI" sz="1600" dirty="0"/>
          </a:p>
          <a:p>
            <a:r>
              <a:rPr lang="en-US" sz="1200" dirty="0">
                <a:latin typeface="DINOT Black"/>
              </a:rPr>
              <a:t>.</a:t>
            </a:r>
            <a:r>
              <a:rPr lang="en-US" sz="1200" b="1" dirty="0">
                <a:latin typeface="DINOT Black"/>
              </a:rPr>
              <a:t/>
            </a:r>
            <a:br>
              <a:rPr lang="en-US" sz="1200" b="1" dirty="0">
                <a:latin typeface="DINOT Black"/>
              </a:rPr>
            </a:br>
            <a:endParaRPr lang="en-US" dirty="0"/>
          </a:p>
        </p:txBody>
      </p:sp>
      <p:pic>
        <p:nvPicPr>
          <p:cNvPr id="9" name="Kuva 8">
            <a:extLst>
              <a:ext uri="{FF2B5EF4-FFF2-40B4-BE49-F238E27FC236}">
                <a16:creationId xmlns:a16="http://schemas.microsoft.com/office/drawing/2014/main" xmlns="" id="{79F6DF63-60E2-4F62-AF35-B2899E09D979}"/>
              </a:ext>
            </a:extLst>
          </p:cNvPr>
          <p:cNvPicPr>
            <a:picLocks noChangeAspect="1"/>
          </p:cNvPicPr>
          <p:nvPr/>
        </p:nvPicPr>
        <p:blipFill>
          <a:blip r:embed="rId2"/>
          <a:stretch>
            <a:fillRect/>
          </a:stretch>
        </p:blipFill>
        <p:spPr>
          <a:xfrm>
            <a:off x="1492391" y="9340828"/>
            <a:ext cx="1055998" cy="1055998"/>
          </a:xfrm>
          <a:prstGeom prst="rect">
            <a:avLst/>
          </a:prstGeom>
        </p:spPr>
      </p:pic>
      <p:pic>
        <p:nvPicPr>
          <p:cNvPr id="11" name="Kuva 10">
            <a:extLst>
              <a:ext uri="{FF2B5EF4-FFF2-40B4-BE49-F238E27FC236}">
                <a16:creationId xmlns:a16="http://schemas.microsoft.com/office/drawing/2014/main" xmlns="" id="{F028B8ED-3B74-478E-BCFD-3DB812ED3A98}"/>
              </a:ext>
            </a:extLst>
          </p:cNvPr>
          <p:cNvPicPr>
            <a:picLocks noChangeAspect="1"/>
          </p:cNvPicPr>
          <p:nvPr/>
        </p:nvPicPr>
        <p:blipFill>
          <a:blip r:embed="rId3"/>
          <a:stretch>
            <a:fillRect/>
          </a:stretch>
        </p:blipFill>
        <p:spPr>
          <a:xfrm>
            <a:off x="246470" y="9340828"/>
            <a:ext cx="1141156" cy="1141156"/>
          </a:xfrm>
          <a:prstGeom prst="rect">
            <a:avLst/>
          </a:prstGeom>
        </p:spPr>
      </p:pic>
      <p:pic>
        <p:nvPicPr>
          <p:cNvPr id="13" name="Kuva 12">
            <a:extLst>
              <a:ext uri="{FF2B5EF4-FFF2-40B4-BE49-F238E27FC236}">
                <a16:creationId xmlns:a16="http://schemas.microsoft.com/office/drawing/2014/main" xmlns="" id="{A6FDDA8E-8965-482E-824A-1FF8BCB5906F}"/>
              </a:ext>
            </a:extLst>
          </p:cNvPr>
          <p:cNvPicPr>
            <a:picLocks noChangeAspect="1"/>
          </p:cNvPicPr>
          <p:nvPr/>
        </p:nvPicPr>
        <p:blipFill>
          <a:blip r:embed="rId4"/>
          <a:stretch>
            <a:fillRect/>
          </a:stretch>
        </p:blipFill>
        <p:spPr>
          <a:xfrm>
            <a:off x="5265818" y="9467138"/>
            <a:ext cx="929718" cy="929718"/>
          </a:xfrm>
          <a:prstGeom prst="rect">
            <a:avLst/>
          </a:prstGeom>
        </p:spPr>
      </p:pic>
      <p:pic>
        <p:nvPicPr>
          <p:cNvPr id="15" name="Kuva 14">
            <a:extLst>
              <a:ext uri="{FF2B5EF4-FFF2-40B4-BE49-F238E27FC236}">
                <a16:creationId xmlns:a16="http://schemas.microsoft.com/office/drawing/2014/main" xmlns="" id="{9F67C60D-EC82-4697-B567-813086A54210}"/>
              </a:ext>
            </a:extLst>
          </p:cNvPr>
          <p:cNvPicPr>
            <a:picLocks noChangeAspect="1"/>
          </p:cNvPicPr>
          <p:nvPr/>
        </p:nvPicPr>
        <p:blipFill>
          <a:blip r:embed="rId5"/>
          <a:stretch>
            <a:fillRect/>
          </a:stretch>
        </p:blipFill>
        <p:spPr>
          <a:xfrm>
            <a:off x="3536464" y="9479437"/>
            <a:ext cx="762000" cy="762000"/>
          </a:xfrm>
          <a:prstGeom prst="rect">
            <a:avLst/>
          </a:prstGeom>
        </p:spPr>
      </p:pic>
      <p:pic>
        <p:nvPicPr>
          <p:cNvPr id="17" name="Kuva 16">
            <a:extLst>
              <a:ext uri="{FF2B5EF4-FFF2-40B4-BE49-F238E27FC236}">
                <a16:creationId xmlns:a16="http://schemas.microsoft.com/office/drawing/2014/main" xmlns="" id="{EDD6F0A0-0679-4459-B4F4-267B61F4855A}"/>
              </a:ext>
            </a:extLst>
          </p:cNvPr>
          <p:cNvPicPr>
            <a:picLocks noChangeAspect="1"/>
          </p:cNvPicPr>
          <p:nvPr/>
        </p:nvPicPr>
        <p:blipFill>
          <a:blip r:embed="rId6"/>
          <a:stretch>
            <a:fillRect/>
          </a:stretch>
        </p:blipFill>
        <p:spPr>
          <a:xfrm>
            <a:off x="4393081" y="9479437"/>
            <a:ext cx="762000" cy="762000"/>
          </a:xfrm>
          <a:prstGeom prst="rect">
            <a:avLst/>
          </a:prstGeom>
        </p:spPr>
      </p:pic>
      <p:pic>
        <p:nvPicPr>
          <p:cNvPr id="19" name="Kuva 18">
            <a:extLst>
              <a:ext uri="{FF2B5EF4-FFF2-40B4-BE49-F238E27FC236}">
                <a16:creationId xmlns:a16="http://schemas.microsoft.com/office/drawing/2014/main" xmlns="" id="{2D00DD89-7213-4947-B87E-3D240562CB92}"/>
              </a:ext>
            </a:extLst>
          </p:cNvPr>
          <p:cNvPicPr>
            <a:picLocks noChangeAspect="1"/>
          </p:cNvPicPr>
          <p:nvPr/>
        </p:nvPicPr>
        <p:blipFill>
          <a:blip r:embed="rId7"/>
          <a:stretch>
            <a:fillRect/>
          </a:stretch>
        </p:blipFill>
        <p:spPr>
          <a:xfrm>
            <a:off x="2661391" y="9410421"/>
            <a:ext cx="762000" cy="762000"/>
          </a:xfrm>
          <a:prstGeom prst="rect">
            <a:avLst/>
          </a:prstGeom>
        </p:spPr>
      </p:pic>
      <p:pic>
        <p:nvPicPr>
          <p:cNvPr id="21" name="Kuva 20">
            <a:extLst>
              <a:ext uri="{FF2B5EF4-FFF2-40B4-BE49-F238E27FC236}">
                <a16:creationId xmlns:a16="http://schemas.microsoft.com/office/drawing/2014/main" xmlns="" id="{EFA5444E-156E-4711-88D1-4536E8E647A1}"/>
              </a:ext>
            </a:extLst>
          </p:cNvPr>
          <p:cNvPicPr>
            <a:picLocks noChangeAspect="1"/>
          </p:cNvPicPr>
          <p:nvPr/>
        </p:nvPicPr>
        <p:blipFill>
          <a:blip r:embed="rId8"/>
          <a:stretch>
            <a:fillRect/>
          </a:stretch>
        </p:blipFill>
        <p:spPr>
          <a:xfrm>
            <a:off x="6234203" y="9383407"/>
            <a:ext cx="1055998" cy="1055998"/>
          </a:xfrm>
          <a:prstGeom prst="rect">
            <a:avLst/>
          </a:prstGeom>
        </p:spPr>
      </p:pic>
      <p:pic>
        <p:nvPicPr>
          <p:cNvPr id="23" name="Kuva 22">
            <a:extLst>
              <a:ext uri="{FF2B5EF4-FFF2-40B4-BE49-F238E27FC236}">
                <a16:creationId xmlns:a16="http://schemas.microsoft.com/office/drawing/2014/main" xmlns="" id="{8D55E9DC-FDD2-4647-8645-F51FD7A49B3E}"/>
              </a:ext>
            </a:extLst>
          </p:cNvPr>
          <p:cNvPicPr>
            <a:picLocks noChangeAspect="1"/>
          </p:cNvPicPr>
          <p:nvPr/>
        </p:nvPicPr>
        <p:blipFill>
          <a:blip r:embed="rId9"/>
          <a:stretch>
            <a:fillRect/>
          </a:stretch>
        </p:blipFill>
        <p:spPr>
          <a:xfrm>
            <a:off x="5285782" y="1675233"/>
            <a:ext cx="1896843" cy="689793"/>
          </a:xfrm>
          <a:prstGeom prst="rect">
            <a:avLst/>
          </a:prstGeom>
        </p:spPr>
      </p:pic>
      <p:pic>
        <p:nvPicPr>
          <p:cNvPr id="24" name="Kuva 23">
            <a:extLst>
              <a:ext uri="{FF2B5EF4-FFF2-40B4-BE49-F238E27FC236}">
                <a16:creationId xmlns:a16="http://schemas.microsoft.com/office/drawing/2014/main" xmlns="" id="{20D202C7-599A-4E74-A867-DE494377E7FC}"/>
              </a:ext>
            </a:extLst>
          </p:cNvPr>
          <p:cNvPicPr>
            <a:picLocks noChangeAspect="1"/>
          </p:cNvPicPr>
          <p:nvPr/>
        </p:nvPicPr>
        <p:blipFill>
          <a:blip r:embed="rId10"/>
          <a:stretch>
            <a:fillRect/>
          </a:stretch>
        </p:blipFill>
        <p:spPr>
          <a:xfrm>
            <a:off x="5024598" y="561216"/>
            <a:ext cx="2288608" cy="1029220"/>
          </a:xfrm>
          <a:prstGeom prst="rect">
            <a:avLst/>
          </a:prstGeom>
        </p:spPr>
      </p:pic>
    </p:spTree>
    <p:extLst>
      <p:ext uri="{BB962C8B-B14F-4D97-AF65-F5344CB8AC3E}">
        <p14:creationId xmlns:p14="http://schemas.microsoft.com/office/powerpoint/2010/main" val="101991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9BD91DE0-819E-4E67-8382-2E31A6809883}"/>
              </a:ext>
            </a:extLst>
          </p:cNvPr>
          <p:cNvSpPr>
            <a:spLocks noGrp="1"/>
          </p:cNvSpPr>
          <p:nvPr>
            <p:ph type="title"/>
          </p:nvPr>
        </p:nvSpPr>
        <p:spPr>
          <a:xfrm>
            <a:off x="246470" y="823855"/>
            <a:ext cx="4244777" cy="2111458"/>
          </a:xfrm>
        </p:spPr>
        <p:txBody>
          <a:bodyPr>
            <a:normAutofit fontScale="90000"/>
          </a:bodyPr>
          <a:lstStyle/>
          <a:p>
            <a:pPr algn="ctr"/>
            <a:r>
              <a:rPr lang="en-US" sz="1600" dirty="0"/>
              <a:t/>
            </a:r>
            <a:br>
              <a:rPr lang="en-US" sz="1600" dirty="0"/>
            </a:br>
            <a:r>
              <a:rPr lang="en-US" sz="2000" dirty="0"/>
              <a:t/>
            </a:r>
            <a:br>
              <a:rPr lang="en-US" sz="2000" dirty="0"/>
            </a:br>
            <a:r>
              <a:rPr lang="en-US" sz="2000" b="1" dirty="0"/>
              <a:t>Internationalization Event and Symposium</a:t>
            </a:r>
            <a:r>
              <a:rPr lang="en-US" sz="2000" dirty="0"/>
              <a:t/>
            </a:r>
            <a:br>
              <a:rPr lang="en-US" sz="2000" dirty="0"/>
            </a:br>
            <a:r>
              <a:rPr lang="en-US" sz="2000" b="1" dirty="0"/>
              <a:t>Intercultural Competence at Work</a:t>
            </a:r>
            <a:br>
              <a:rPr lang="en-US" sz="2000" b="1" dirty="0"/>
            </a:br>
            <a:r>
              <a:rPr lang="en-US" sz="2000" b="1" dirty="0">
                <a:latin typeface="DINOT Black"/>
              </a:rPr>
              <a:t/>
            </a:r>
            <a:br>
              <a:rPr lang="en-US" sz="2000" b="1" dirty="0">
                <a:latin typeface="DINOT Black"/>
              </a:rPr>
            </a:br>
            <a:r>
              <a:rPr lang="en-US" sz="2000" b="1" dirty="0"/>
              <a:t>19 November 2020</a:t>
            </a:r>
            <a:br>
              <a:rPr lang="en-US" sz="2000" b="1" dirty="0"/>
            </a:br>
            <a:r>
              <a:rPr lang="en-US" sz="2000" b="1" dirty="0"/>
              <a:t> 1 pm to 4.00 pm CET  </a:t>
            </a:r>
            <a:br>
              <a:rPr lang="en-US" sz="2000" b="1" dirty="0"/>
            </a:br>
            <a:r>
              <a:rPr lang="en-US" sz="2000" dirty="0"/>
              <a:t>( 2 pm to 5 pm Finnish time )</a:t>
            </a:r>
            <a:r>
              <a:rPr lang="fi-FI" sz="3600" dirty="0"/>
              <a:t/>
            </a:r>
            <a:br>
              <a:rPr lang="fi-FI" sz="3600" dirty="0"/>
            </a:br>
            <a:endParaRPr lang="fi-FI" dirty="0"/>
          </a:p>
        </p:txBody>
      </p:sp>
      <p:sp>
        <p:nvSpPr>
          <p:cNvPr id="4" name="Suorakulmio 3">
            <a:extLst>
              <a:ext uri="{FF2B5EF4-FFF2-40B4-BE49-F238E27FC236}">
                <a16:creationId xmlns:a16="http://schemas.microsoft.com/office/drawing/2014/main" xmlns="" id="{1E60F8FB-C2D5-457D-954E-D5E642A96AED}"/>
              </a:ext>
            </a:extLst>
          </p:cNvPr>
          <p:cNvSpPr/>
          <p:nvPr/>
        </p:nvSpPr>
        <p:spPr>
          <a:xfrm>
            <a:off x="715168" y="3662031"/>
            <a:ext cx="6418510" cy="3416320"/>
          </a:xfrm>
          <a:prstGeom prst="rect">
            <a:avLst/>
          </a:prstGeom>
        </p:spPr>
        <p:txBody>
          <a:bodyPr wrap="square">
            <a:spAutoFit/>
          </a:bodyPr>
          <a:lstStyle/>
          <a:p>
            <a:r>
              <a:rPr lang="en-US" sz="1200" b="1" dirty="0"/>
              <a:t>PROGRAM</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r>
              <a:rPr lang="en-GB" sz="1200" b="1" dirty="0"/>
              <a:t>3.30 pm </a:t>
            </a:r>
            <a:r>
              <a:rPr lang="en-GB" sz="1200" dirty="0"/>
              <a:t>	</a:t>
            </a:r>
            <a:r>
              <a:rPr lang="en-IE" sz="1200" dirty="0"/>
              <a:t>International Education in uncertain times – A panel discussion with stakeholders on 	challenges and opportunities chaired by  </a:t>
            </a:r>
            <a:r>
              <a:rPr lang="en-IE" sz="1200" i="1" dirty="0"/>
              <a:t>Dr Alexandra </a:t>
            </a:r>
            <a:r>
              <a:rPr lang="en-IE" sz="1200" i="1" dirty="0" err="1"/>
              <a:t>Angress,TH</a:t>
            </a:r>
            <a:r>
              <a:rPr lang="en-IE" sz="1200" i="1" dirty="0"/>
              <a:t> Aschaffenburg, 	Germany</a:t>
            </a:r>
          </a:p>
          <a:p>
            <a:endParaRPr lang="fi-FI" dirty="0"/>
          </a:p>
          <a:p>
            <a:pPr marL="1085850" lvl="2" indent="-171450">
              <a:buFont typeface="Arial" panose="020B0604020202020204" pitchFamily="34" charset="0"/>
              <a:buChar char="•"/>
            </a:pPr>
            <a:r>
              <a:rPr lang="en-IE" sz="1200" dirty="0" err="1"/>
              <a:t>Dr.</a:t>
            </a:r>
            <a:r>
              <a:rPr lang="en-IE" sz="1200" dirty="0"/>
              <a:t> Anne Maria Aho, Dean of School of Business and Culture, SEAMK, Finland </a:t>
            </a:r>
            <a:endParaRPr lang="fi-FI" sz="1200" dirty="0"/>
          </a:p>
          <a:p>
            <a:pPr marL="1085850" lvl="2" indent="-171450">
              <a:buFont typeface="Arial" panose="020B0604020202020204" pitchFamily="34" charset="0"/>
              <a:buChar char="•"/>
            </a:pPr>
            <a:r>
              <a:rPr lang="en-IE" sz="1200" dirty="0" err="1"/>
              <a:t>Beate</a:t>
            </a:r>
            <a:r>
              <a:rPr lang="en-IE" sz="1200" dirty="0"/>
              <a:t> </a:t>
            </a:r>
            <a:r>
              <a:rPr lang="en-IE" sz="1200" dirty="0" err="1"/>
              <a:t>Körner</a:t>
            </a:r>
            <a:r>
              <a:rPr lang="en-IE" sz="1200" dirty="0"/>
              <a:t>, Head of Unit, National Agency for Erasmus Higher Education DAAD </a:t>
            </a:r>
            <a:endParaRPr lang="fi-FI" sz="1200" dirty="0"/>
          </a:p>
          <a:p>
            <a:pPr marL="1085850" lvl="2" indent="-171450">
              <a:buFont typeface="Arial" panose="020B0604020202020204" pitchFamily="34" charset="0"/>
              <a:buChar char="•"/>
            </a:pPr>
            <a:r>
              <a:rPr lang="en-IE" sz="1200" dirty="0"/>
              <a:t>Karol </a:t>
            </a:r>
            <a:r>
              <a:rPr lang="en-IE" sz="1200" dirty="0" err="1"/>
              <a:t>Ovosný</a:t>
            </a:r>
            <a:r>
              <a:rPr lang="en-IE" sz="1200" dirty="0"/>
              <a:t>, Director, </a:t>
            </a:r>
            <a:r>
              <a:rPr lang="en-IE" sz="1200" dirty="0" err="1"/>
              <a:t>WorkSpace</a:t>
            </a:r>
            <a:r>
              <a:rPr lang="en-IE" sz="1200" dirty="0"/>
              <a:t> Europe, Bratislava, Slovakia </a:t>
            </a:r>
            <a:endParaRPr lang="fi-FI" sz="1200" dirty="0"/>
          </a:p>
          <a:p>
            <a:pPr marL="1085850" lvl="2" indent="-171450">
              <a:buFont typeface="Arial" panose="020B0604020202020204" pitchFamily="34" charset="0"/>
              <a:buChar char="•"/>
            </a:pPr>
            <a:r>
              <a:rPr lang="en-IE" sz="1200" dirty="0"/>
              <a:t>Ruth O’ Brien, Manager,  Center for Global </a:t>
            </a:r>
            <a:r>
              <a:rPr lang="en-IE" sz="1200" dirty="0" err="1"/>
              <a:t>Enagement</a:t>
            </a:r>
            <a:r>
              <a:rPr lang="en-IE" sz="1200" dirty="0"/>
              <a:t>, Coventry University, UK </a:t>
            </a:r>
            <a:endParaRPr lang="fi-FI" sz="1200" dirty="0"/>
          </a:p>
          <a:p>
            <a:pPr marL="1085850" lvl="2" indent="-171450">
              <a:buFont typeface="Arial" panose="020B0604020202020204" pitchFamily="34" charset="0"/>
              <a:buChar char="•"/>
            </a:pPr>
            <a:endParaRPr lang="en-IE" sz="1200" i="1" dirty="0"/>
          </a:p>
          <a:p>
            <a:endParaRPr lang="en-IE" sz="1200" i="1" dirty="0"/>
          </a:p>
          <a:p>
            <a:pPr marL="171450" indent="-171450">
              <a:buFont typeface="Arial" panose="020B0604020202020204" pitchFamily="34" charset="0"/>
              <a:buChar char="•"/>
            </a:pPr>
            <a:endParaRPr lang="fi-FI" sz="1200" dirty="0"/>
          </a:p>
          <a:p>
            <a:r>
              <a:rPr lang="en-US" sz="1200" b="1" dirty="0"/>
              <a:t>4 pm </a:t>
            </a:r>
            <a:r>
              <a:rPr lang="en-US" sz="1200" dirty="0"/>
              <a:t>	Closing of the event: </a:t>
            </a:r>
            <a:r>
              <a:rPr lang="en-US" sz="1200" i="1" dirty="0"/>
              <a:t>Dr Troy Brian Wiwczaroski</a:t>
            </a:r>
            <a:endParaRPr lang="fi-FI" sz="1200" i="1" dirty="0"/>
          </a:p>
          <a:p>
            <a:r>
              <a:rPr lang="en-US" sz="1200" b="1" dirty="0">
                <a:latin typeface="DINOT Black"/>
              </a:rPr>
              <a:t/>
            </a:r>
            <a:br>
              <a:rPr lang="en-US" sz="1200" b="1" dirty="0">
                <a:latin typeface="DINOT Black"/>
              </a:rPr>
            </a:br>
            <a:endParaRPr lang="en-US" dirty="0"/>
          </a:p>
        </p:txBody>
      </p:sp>
      <p:pic>
        <p:nvPicPr>
          <p:cNvPr id="9" name="Kuva 8">
            <a:extLst>
              <a:ext uri="{FF2B5EF4-FFF2-40B4-BE49-F238E27FC236}">
                <a16:creationId xmlns:a16="http://schemas.microsoft.com/office/drawing/2014/main" xmlns="" id="{79F6DF63-60E2-4F62-AF35-B2899E09D979}"/>
              </a:ext>
            </a:extLst>
          </p:cNvPr>
          <p:cNvPicPr>
            <a:picLocks noChangeAspect="1"/>
          </p:cNvPicPr>
          <p:nvPr/>
        </p:nvPicPr>
        <p:blipFill>
          <a:blip r:embed="rId2"/>
          <a:stretch>
            <a:fillRect/>
          </a:stretch>
        </p:blipFill>
        <p:spPr>
          <a:xfrm>
            <a:off x="1492391" y="9340828"/>
            <a:ext cx="1055998" cy="1055998"/>
          </a:xfrm>
          <a:prstGeom prst="rect">
            <a:avLst/>
          </a:prstGeom>
        </p:spPr>
      </p:pic>
      <p:pic>
        <p:nvPicPr>
          <p:cNvPr id="11" name="Kuva 10">
            <a:extLst>
              <a:ext uri="{FF2B5EF4-FFF2-40B4-BE49-F238E27FC236}">
                <a16:creationId xmlns:a16="http://schemas.microsoft.com/office/drawing/2014/main" xmlns="" id="{F028B8ED-3B74-478E-BCFD-3DB812ED3A98}"/>
              </a:ext>
            </a:extLst>
          </p:cNvPr>
          <p:cNvPicPr>
            <a:picLocks noChangeAspect="1"/>
          </p:cNvPicPr>
          <p:nvPr/>
        </p:nvPicPr>
        <p:blipFill>
          <a:blip r:embed="rId3"/>
          <a:stretch>
            <a:fillRect/>
          </a:stretch>
        </p:blipFill>
        <p:spPr>
          <a:xfrm>
            <a:off x="246470" y="9340828"/>
            <a:ext cx="1141156" cy="1141156"/>
          </a:xfrm>
          <a:prstGeom prst="rect">
            <a:avLst/>
          </a:prstGeom>
        </p:spPr>
      </p:pic>
      <p:pic>
        <p:nvPicPr>
          <p:cNvPr id="13" name="Kuva 12">
            <a:extLst>
              <a:ext uri="{FF2B5EF4-FFF2-40B4-BE49-F238E27FC236}">
                <a16:creationId xmlns:a16="http://schemas.microsoft.com/office/drawing/2014/main" xmlns="" id="{A6FDDA8E-8965-482E-824A-1FF8BCB5906F}"/>
              </a:ext>
            </a:extLst>
          </p:cNvPr>
          <p:cNvPicPr>
            <a:picLocks noChangeAspect="1"/>
          </p:cNvPicPr>
          <p:nvPr/>
        </p:nvPicPr>
        <p:blipFill>
          <a:blip r:embed="rId4"/>
          <a:stretch>
            <a:fillRect/>
          </a:stretch>
        </p:blipFill>
        <p:spPr>
          <a:xfrm>
            <a:off x="5265818" y="9467138"/>
            <a:ext cx="929718" cy="929718"/>
          </a:xfrm>
          <a:prstGeom prst="rect">
            <a:avLst/>
          </a:prstGeom>
        </p:spPr>
      </p:pic>
      <p:pic>
        <p:nvPicPr>
          <p:cNvPr id="15" name="Kuva 14">
            <a:extLst>
              <a:ext uri="{FF2B5EF4-FFF2-40B4-BE49-F238E27FC236}">
                <a16:creationId xmlns:a16="http://schemas.microsoft.com/office/drawing/2014/main" xmlns="" id="{9F67C60D-EC82-4697-B567-813086A54210}"/>
              </a:ext>
            </a:extLst>
          </p:cNvPr>
          <p:cNvPicPr>
            <a:picLocks noChangeAspect="1"/>
          </p:cNvPicPr>
          <p:nvPr/>
        </p:nvPicPr>
        <p:blipFill>
          <a:blip r:embed="rId5"/>
          <a:stretch>
            <a:fillRect/>
          </a:stretch>
        </p:blipFill>
        <p:spPr>
          <a:xfrm>
            <a:off x="3536464" y="9479437"/>
            <a:ext cx="762000" cy="762000"/>
          </a:xfrm>
          <a:prstGeom prst="rect">
            <a:avLst/>
          </a:prstGeom>
        </p:spPr>
      </p:pic>
      <p:pic>
        <p:nvPicPr>
          <p:cNvPr id="17" name="Kuva 16">
            <a:extLst>
              <a:ext uri="{FF2B5EF4-FFF2-40B4-BE49-F238E27FC236}">
                <a16:creationId xmlns:a16="http://schemas.microsoft.com/office/drawing/2014/main" xmlns="" id="{EDD6F0A0-0679-4459-B4F4-267B61F4855A}"/>
              </a:ext>
            </a:extLst>
          </p:cNvPr>
          <p:cNvPicPr>
            <a:picLocks noChangeAspect="1"/>
          </p:cNvPicPr>
          <p:nvPr/>
        </p:nvPicPr>
        <p:blipFill>
          <a:blip r:embed="rId6"/>
          <a:stretch>
            <a:fillRect/>
          </a:stretch>
        </p:blipFill>
        <p:spPr>
          <a:xfrm>
            <a:off x="4393081" y="9479437"/>
            <a:ext cx="762000" cy="762000"/>
          </a:xfrm>
          <a:prstGeom prst="rect">
            <a:avLst/>
          </a:prstGeom>
        </p:spPr>
      </p:pic>
      <p:pic>
        <p:nvPicPr>
          <p:cNvPr id="19" name="Kuva 18">
            <a:extLst>
              <a:ext uri="{FF2B5EF4-FFF2-40B4-BE49-F238E27FC236}">
                <a16:creationId xmlns:a16="http://schemas.microsoft.com/office/drawing/2014/main" xmlns="" id="{2D00DD89-7213-4947-B87E-3D240562CB92}"/>
              </a:ext>
            </a:extLst>
          </p:cNvPr>
          <p:cNvPicPr>
            <a:picLocks noChangeAspect="1"/>
          </p:cNvPicPr>
          <p:nvPr/>
        </p:nvPicPr>
        <p:blipFill>
          <a:blip r:embed="rId7"/>
          <a:stretch>
            <a:fillRect/>
          </a:stretch>
        </p:blipFill>
        <p:spPr>
          <a:xfrm>
            <a:off x="2661391" y="9410421"/>
            <a:ext cx="762000" cy="762000"/>
          </a:xfrm>
          <a:prstGeom prst="rect">
            <a:avLst/>
          </a:prstGeom>
        </p:spPr>
      </p:pic>
      <p:pic>
        <p:nvPicPr>
          <p:cNvPr id="21" name="Kuva 20">
            <a:extLst>
              <a:ext uri="{FF2B5EF4-FFF2-40B4-BE49-F238E27FC236}">
                <a16:creationId xmlns:a16="http://schemas.microsoft.com/office/drawing/2014/main" xmlns="" id="{EFA5444E-156E-4711-88D1-4536E8E647A1}"/>
              </a:ext>
            </a:extLst>
          </p:cNvPr>
          <p:cNvPicPr>
            <a:picLocks noChangeAspect="1"/>
          </p:cNvPicPr>
          <p:nvPr/>
        </p:nvPicPr>
        <p:blipFill>
          <a:blip r:embed="rId8"/>
          <a:stretch>
            <a:fillRect/>
          </a:stretch>
        </p:blipFill>
        <p:spPr>
          <a:xfrm>
            <a:off x="6234203" y="9383407"/>
            <a:ext cx="1055998" cy="1055998"/>
          </a:xfrm>
          <a:prstGeom prst="rect">
            <a:avLst/>
          </a:prstGeom>
        </p:spPr>
      </p:pic>
      <p:pic>
        <p:nvPicPr>
          <p:cNvPr id="23" name="Kuva 22">
            <a:extLst>
              <a:ext uri="{FF2B5EF4-FFF2-40B4-BE49-F238E27FC236}">
                <a16:creationId xmlns:a16="http://schemas.microsoft.com/office/drawing/2014/main" xmlns="" id="{8D55E9DC-FDD2-4647-8645-F51FD7A49B3E}"/>
              </a:ext>
            </a:extLst>
          </p:cNvPr>
          <p:cNvPicPr>
            <a:picLocks noChangeAspect="1"/>
          </p:cNvPicPr>
          <p:nvPr/>
        </p:nvPicPr>
        <p:blipFill>
          <a:blip r:embed="rId9"/>
          <a:stretch>
            <a:fillRect/>
          </a:stretch>
        </p:blipFill>
        <p:spPr>
          <a:xfrm>
            <a:off x="5285782" y="1675233"/>
            <a:ext cx="1896843" cy="689793"/>
          </a:xfrm>
          <a:prstGeom prst="rect">
            <a:avLst/>
          </a:prstGeom>
        </p:spPr>
      </p:pic>
      <p:pic>
        <p:nvPicPr>
          <p:cNvPr id="24" name="Kuva 23">
            <a:extLst>
              <a:ext uri="{FF2B5EF4-FFF2-40B4-BE49-F238E27FC236}">
                <a16:creationId xmlns:a16="http://schemas.microsoft.com/office/drawing/2014/main" xmlns="" id="{20D202C7-599A-4E74-A867-DE494377E7FC}"/>
              </a:ext>
            </a:extLst>
          </p:cNvPr>
          <p:cNvPicPr>
            <a:picLocks noChangeAspect="1"/>
          </p:cNvPicPr>
          <p:nvPr/>
        </p:nvPicPr>
        <p:blipFill>
          <a:blip r:embed="rId10"/>
          <a:stretch>
            <a:fillRect/>
          </a:stretch>
        </p:blipFill>
        <p:spPr>
          <a:xfrm>
            <a:off x="5024598" y="561216"/>
            <a:ext cx="2288608" cy="1029220"/>
          </a:xfrm>
          <a:prstGeom prst="rect">
            <a:avLst/>
          </a:prstGeom>
        </p:spPr>
      </p:pic>
    </p:spTree>
    <p:extLst>
      <p:ext uri="{BB962C8B-B14F-4D97-AF65-F5344CB8AC3E}">
        <p14:creationId xmlns:p14="http://schemas.microsoft.com/office/powerpoint/2010/main" val="105086051"/>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d62cc1b-c274-4b3e-8941-78b9fc4a64c8">KDNNFQHJHC55-1986178714-6912</_dlc_DocId>
    <_dlc_DocIdUrl xmlns="ed62cc1b-c274-4b3e-8941-78b9fc4a64c8">
      <Url>https://epedufi.sharepoint.com/sites/SeAMKKVtiimi/_layouts/15/DocIdRedir.aspx?ID=KDNNFQHJHC55-1986178714-6912</Url>
      <Description>KDNNFQHJHC55-1986178714-6912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3A934123F083F4BA26B8C0A1FC5C304" ma:contentTypeVersion="28" ma:contentTypeDescription="Luo uusi asiakirja." ma:contentTypeScope="" ma:versionID="585819d6cd7915dbf8f570dbecb613ef">
  <xsd:schema xmlns:xsd="http://www.w3.org/2001/XMLSchema" xmlns:xs="http://www.w3.org/2001/XMLSchema" xmlns:p="http://schemas.microsoft.com/office/2006/metadata/properties" xmlns:ns2="ed62cc1b-c274-4b3e-8941-78b9fc4a64c8" xmlns:ns3="d846875c-3a2f-47e5-822d-dc58817bec1e" targetNamespace="http://schemas.microsoft.com/office/2006/metadata/properties" ma:root="true" ma:fieldsID="c85d491b0aded86f96694357322db811" ns2:_="" ns3:_="">
    <xsd:import namespace="ed62cc1b-c274-4b3e-8941-78b9fc4a64c8"/>
    <xsd:import namespace="d846875c-3a2f-47e5-822d-dc58817bec1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2cc1b-c274-4b3e-8941-78b9fc4a64c8" elementFormDefault="qualified">
    <xsd:import namespace="http://schemas.microsoft.com/office/2006/documentManagement/types"/>
    <xsd:import namespace="http://schemas.microsoft.com/office/infopath/2007/PartnerControls"/>
    <xsd:element name="_dlc_DocId" ma:index="4" nillable="true" ma:displayName="Tiedostotunnisteen arvo" ma:description="Tälle kohteelle määritetyn tiedostotunnisteen arvo." ma:internalName="_dlc_DocId" ma:readOnly="true">
      <xsd:simpleType>
        <xsd:restriction base="dms:Text"/>
      </xsd:simpleType>
    </xsd:element>
    <xsd:element name="_dlc_DocIdUrl" ma:index="5"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ysyvä tunniste" ma:description="Tunniste säilytetään lisättäessä." ma:hidden="true" ma:internalName="_dlc_DocIdPersistId" ma:readOnly="true">
      <xsd:simpleType>
        <xsd:restriction base="dms:Boolean"/>
      </xsd:simple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46875c-3a2f-47e5-822d-dc58817bec1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Sisältölaji"/>
        <xsd:element ref="dc:title" minOccurs="0" maxOccurs="1" ma:index="3"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2967A6A-41AB-4238-B178-6DF4AD194F9F}">
  <ds:schemaRefs>
    <ds:schemaRef ds:uri="http://schemas.microsoft.com/sharepoint/v3/contenttype/forms"/>
  </ds:schemaRefs>
</ds:datastoreItem>
</file>

<file path=customXml/itemProps2.xml><?xml version="1.0" encoding="utf-8"?>
<ds:datastoreItem xmlns:ds="http://schemas.openxmlformats.org/officeDocument/2006/customXml" ds:itemID="{00267ECA-CF59-4CF7-90F9-B45079AAA6E6}">
  <ds:schemaRefs>
    <ds:schemaRef ds:uri="http://purl.org/dc/dcmitype/"/>
    <ds:schemaRef ds:uri="d846875c-3a2f-47e5-822d-dc58817bec1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ed62cc1b-c274-4b3e-8941-78b9fc4a64c8"/>
    <ds:schemaRef ds:uri="http://www.w3.org/XML/1998/namespace"/>
  </ds:schemaRefs>
</ds:datastoreItem>
</file>

<file path=customXml/itemProps3.xml><?xml version="1.0" encoding="utf-8"?>
<ds:datastoreItem xmlns:ds="http://schemas.openxmlformats.org/officeDocument/2006/customXml" ds:itemID="{BE9186F2-4D06-4B3A-BE21-D2D7977B1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2cc1b-c274-4b3e-8941-78b9fc4a64c8"/>
    <ds:schemaRef ds:uri="d846875c-3a2f-47e5-822d-dc58817be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CF383CD-BF20-45ED-81C6-989931C9110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184</TotalTime>
  <Words>5</Words>
  <Application>Microsoft Office PowerPoint</Application>
  <PresentationFormat>Custom</PresentationFormat>
  <Paragraphs>68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DINOT Black</vt:lpstr>
      <vt:lpstr>Office-teema</vt:lpstr>
      <vt:lpstr>PowerPoint Presentation</vt:lpstr>
      <vt:lpstr>  Internationalization Event and Symposium Intercultural Competence at Work  19 November 2020  1 pm to 4.00 pm CET   ( 2 pm to 5 pm Finnish time ) </vt:lpstr>
      <vt:lpstr>  Internationalization Event and Symposium Intercultural Competence at Work  19 November 2020  1 pm to 4.00 pm CET   ( 2 pm to 5 pm Finnish time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Sormunen, Inkeri</dc:creator>
  <cp:lastModifiedBy>Troy Wiwczaroski</cp:lastModifiedBy>
  <cp:revision>133</cp:revision>
  <cp:lastPrinted>2020-02-04T08:14:06Z</cp:lastPrinted>
  <dcterms:created xsi:type="dcterms:W3CDTF">2020-01-24T14:03:14Z</dcterms:created>
  <dcterms:modified xsi:type="dcterms:W3CDTF">2020-11-18T11:49:15Z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0x01010073A934123F083F4BA26B8C0A1FC5C304</vt:lpwstr>
  </property>
  <property fmtid="{D5CDD505-2E9C-101B-9397-08002B2CF9AE}" pid="3" name="_dlc_DocIdItemGuid">
    <vt:lpwstr>74362fb6-1521-4327-854f-042051d7cbb7</vt:lpwstr>
  </property>
</Properties>
</file>