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Open Sans Extra Bold" panose="020B0604020202020204" charset="0"/>
      <p:regular r:id="rId25"/>
    </p:embeddedFont>
    <p:embeddedFont>
      <p:font typeface="Open Sans Italics" panose="020B0604020202020204" charset="0"/>
      <p:regular r:id="rId26"/>
    </p:embeddedFont>
    <p:embeddedFont>
      <p:font typeface="Poppins Light" panose="020B0604020202020204" charset="0"/>
      <p:regular r:id="rId27"/>
    </p:embeddedFont>
    <p:embeddedFont>
      <p:font typeface="Poppins Medium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9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0390" y="0"/>
            <a:ext cx="18588779" cy="104097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28622" y="6694748"/>
            <a:ext cx="4688517" cy="26845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83201" y="3150197"/>
            <a:ext cx="15321598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7"/>
              </a:lnSpc>
            </a:pPr>
            <a:r>
              <a:rPr lang="en-US" sz="7200" spc="-81" dirty="0">
                <a:solidFill>
                  <a:srgbClr val="FFFCFA"/>
                </a:solidFill>
                <a:latin typeface="+mj-lt"/>
              </a:rPr>
              <a:t>STUDENTS’ PERCEPTIONS OF THE</a:t>
            </a:r>
          </a:p>
          <a:p>
            <a:pPr algn="l">
              <a:lnSpc>
                <a:spcPts val="5088"/>
              </a:lnSpc>
            </a:pPr>
            <a:r>
              <a:rPr lang="en-US" sz="7200" spc="-81" dirty="0">
                <a:solidFill>
                  <a:srgbClr val="FFFCFA"/>
                </a:solidFill>
                <a:latin typeface="+mj-lt"/>
              </a:rPr>
              <a:t>OTHER IN A TELECOLLABORATIVE PROJECT</a:t>
            </a:r>
          </a:p>
          <a:p>
            <a:pPr algn="l">
              <a:lnSpc>
                <a:spcPts val="4048"/>
              </a:lnSpc>
            </a:pPr>
            <a:endParaRPr lang="en-US" sz="4000" spc="-81" dirty="0">
              <a:solidFill>
                <a:srgbClr val="FFFCFA"/>
              </a:solidFill>
            </a:endParaRPr>
          </a:p>
          <a:p>
            <a:pPr algn="l">
              <a:lnSpc>
                <a:spcPts val="2544"/>
              </a:lnSpc>
            </a:pPr>
            <a:r>
              <a:rPr lang="en-US" sz="4000" spc="-40" dirty="0">
                <a:solidFill>
                  <a:srgbClr val="FFFCFA"/>
                </a:solidFill>
              </a:rPr>
              <a:t>A virtual exchange project (Colombia-Germany)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600" y="9412853"/>
            <a:ext cx="9114914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8"/>
              </a:lnSpc>
            </a:pPr>
            <a:r>
              <a:rPr lang="de-DE" sz="2800" dirty="0" err="1">
                <a:solidFill>
                  <a:schemeClr val="bg1"/>
                </a:solidFill>
              </a:rPr>
              <a:t>Promidence</a:t>
            </a:r>
            <a:r>
              <a:rPr lang="de-DE" sz="2800" dirty="0">
                <a:solidFill>
                  <a:schemeClr val="bg1"/>
                </a:solidFill>
              </a:rPr>
              <a:t> final </a:t>
            </a:r>
            <a:r>
              <a:rPr lang="de-DE" sz="2800" dirty="0" err="1">
                <a:solidFill>
                  <a:schemeClr val="bg1"/>
                </a:solidFill>
              </a:rPr>
              <a:t>conference</a:t>
            </a:r>
            <a:r>
              <a:rPr lang="en-US" sz="2800" spc="282" dirty="0">
                <a:solidFill>
                  <a:srgbClr val="FFFCFA"/>
                </a:solidFill>
              </a:rPr>
              <a:t>, 19th NOVEMBER 2020    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3201" y="6310090"/>
            <a:ext cx="9702083" cy="1368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6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FFFCFA"/>
                </a:solidFill>
                <a:latin typeface="Open Sans"/>
              </a:rPr>
              <a:t>Alice Gruber and Brigitte Brath</a:t>
            </a:r>
          </a:p>
          <a:p>
            <a:pPr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FFFCFA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1000"/>
          </a:blip>
          <a:srcRect l="18690" r="38199"/>
          <a:stretch>
            <a:fillRect/>
          </a:stretch>
        </p:blipFill>
        <p:spPr>
          <a:xfrm>
            <a:off x="0" y="-1"/>
            <a:ext cx="6134528" cy="1028700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629400" y="794886"/>
            <a:ext cx="11430000" cy="6818060"/>
            <a:chOff x="-1215375" y="1037237"/>
            <a:chExt cx="15240001" cy="9090747"/>
          </a:xfrm>
        </p:grpSpPr>
        <p:sp>
          <p:nvSpPr>
            <p:cNvPr id="5" name="TextBox 5"/>
            <p:cNvSpPr txBox="1"/>
            <p:nvPr/>
          </p:nvSpPr>
          <p:spPr>
            <a:xfrm>
              <a:off x="-1215375" y="1037237"/>
              <a:ext cx="15240001" cy="23796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64"/>
                </a:lnSpc>
              </a:pPr>
              <a:endParaRPr lang="en-US" sz="4800" spc="351" dirty="0">
                <a:latin typeface="+mj-lt"/>
              </a:endParaRPr>
            </a:p>
            <a:p>
              <a:pPr>
                <a:lnSpc>
                  <a:spcPts val="4564"/>
                </a:lnSpc>
              </a:pPr>
              <a:r>
                <a:rPr lang="en-US" sz="4800" spc="351" dirty="0">
                  <a:latin typeface="+mj-lt"/>
                </a:rPr>
                <a:t>REFLECTION ON THEIR OWN CULTURES/</a:t>
              </a:r>
            </a:p>
            <a:p>
              <a:pPr>
                <a:lnSpc>
                  <a:spcPts val="4564"/>
                </a:lnSpc>
              </a:pPr>
              <a:r>
                <a:rPr lang="en-US" sz="4800" spc="351" dirty="0">
                  <a:latin typeface="+mj-lt"/>
                </a:rPr>
                <a:t>INTERCULTURAL ENCOUNTERS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363901"/>
              <a:ext cx="10632843" cy="764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74204" y="3161759"/>
            <a:ext cx="2100225" cy="65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"/>
              </a:lnSpc>
              <a:spcBef>
                <a:spcPct val="0"/>
              </a:spcBef>
            </a:pPr>
            <a:r>
              <a:rPr lang="en-US" sz="3789">
                <a:solidFill>
                  <a:srgbClr val="FFFFFF"/>
                </a:solidFill>
                <a:latin typeface="Open Sans Extra Bold"/>
              </a:rPr>
              <a:t>Results: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91400" y="3390900"/>
            <a:ext cx="9889819" cy="1037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i="1" dirty="0">
                <a:solidFill>
                  <a:srgbClr val="000000"/>
                </a:solidFill>
              </a:rPr>
              <a:t>I am more aware of the fact that nothing always can work like the “German” way. (German student)</a:t>
            </a:r>
          </a:p>
          <a:p>
            <a:pPr>
              <a:lnSpc>
                <a:spcPts val="3919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Compromise is a valuable option when dealing with other cultures, particularly when facing major problems. </a:t>
            </a:r>
          </a:p>
          <a:p>
            <a:pPr>
              <a:lnSpc>
                <a:spcPts val="3919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When dealing with someone of another culture you have to be very careful and try not to hurt any feelings. </a:t>
            </a:r>
          </a:p>
          <a:p>
            <a:pPr>
              <a:lnSpc>
                <a:spcPts val="3814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14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1000"/>
          </a:blip>
          <a:srcRect l="18690" r="38199"/>
          <a:stretch>
            <a:fillRect/>
          </a:stretch>
        </p:blipFill>
        <p:spPr>
          <a:xfrm>
            <a:off x="0" y="1"/>
            <a:ext cx="6134528" cy="10286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540931" y="570306"/>
            <a:ext cx="7974632" cy="6467862"/>
            <a:chOff x="0" y="-28575"/>
            <a:chExt cx="10632843" cy="862381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0632843" cy="159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4"/>
                </a:lnSpc>
              </a:pPr>
              <a:endParaRPr lang="en-US" sz="4800" spc="351" dirty="0">
                <a:latin typeface="+mj-lt"/>
              </a:endParaRPr>
            </a:p>
            <a:p>
              <a:pPr>
                <a:lnSpc>
                  <a:spcPts val="4564"/>
                </a:lnSpc>
              </a:pPr>
              <a:r>
                <a:rPr lang="en-US" sz="4800" spc="351" dirty="0">
                  <a:latin typeface="+mj-lt"/>
                </a:rPr>
                <a:t>LEARNING OPPORTUNITIES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31157"/>
              <a:ext cx="10632843" cy="764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74204" y="3161759"/>
            <a:ext cx="2100225" cy="65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"/>
              </a:lnSpc>
              <a:spcBef>
                <a:spcPct val="0"/>
              </a:spcBef>
            </a:pPr>
            <a:r>
              <a:rPr lang="en-US" sz="3789">
                <a:solidFill>
                  <a:srgbClr val="FFFFFF"/>
                </a:solidFill>
                <a:latin typeface="Open Sans Extra Bold"/>
              </a:rPr>
              <a:t>Results: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69481" y="1327897"/>
            <a:ext cx="9889819" cy="1120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4"/>
              </a:lnSpc>
            </a:pP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>
              <a:lnSpc>
                <a:spcPts val="3814"/>
              </a:lnSpc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814"/>
              </a:lnSpc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814"/>
              </a:lnSpc>
            </a:pPr>
            <a:r>
              <a:rPr lang="en-US" sz="4000" i="1" dirty="0">
                <a:solidFill>
                  <a:srgbClr val="000000"/>
                </a:solidFill>
              </a:rPr>
              <a:t>The learning experience was more dynamic because we have different opinions with really different points of view.</a:t>
            </a:r>
          </a:p>
          <a:p>
            <a:pPr>
              <a:lnSpc>
                <a:spcPts val="3814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814"/>
              </a:lnSpc>
            </a:pPr>
            <a:r>
              <a:rPr lang="en-US" sz="4000" i="1" dirty="0">
                <a:solidFill>
                  <a:srgbClr val="000000"/>
                </a:solidFill>
              </a:rPr>
              <a:t>I learned more about a different culture than I would have learned, if we had just discussed it in class.</a:t>
            </a:r>
          </a:p>
          <a:p>
            <a:pPr>
              <a:lnSpc>
                <a:spcPts val="3814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814"/>
              </a:lnSpc>
            </a:pPr>
            <a:r>
              <a:rPr lang="en-US" sz="4000" i="1" dirty="0">
                <a:solidFill>
                  <a:srgbClr val="000000"/>
                </a:solidFill>
              </a:rPr>
              <a:t>[...]  a chance for self improvement in dealing with other cultures.</a:t>
            </a:r>
          </a:p>
          <a:p>
            <a:pPr>
              <a:lnSpc>
                <a:spcPts val="3814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814"/>
              </a:lnSpc>
            </a:pPr>
            <a:r>
              <a:rPr lang="en-US" sz="4000" i="1" dirty="0">
                <a:solidFill>
                  <a:srgbClr val="000000"/>
                </a:solidFill>
              </a:rPr>
              <a:t>It was a perfect way to learn about communication situations for our job later on, because it was comparable to real situations.</a:t>
            </a:r>
          </a:p>
          <a:p>
            <a:pPr>
              <a:lnSpc>
                <a:spcPts val="3814"/>
              </a:lnSpc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814"/>
              </a:lnSpc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814"/>
              </a:lnSpc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814"/>
              </a:lnSpc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814"/>
              </a:lnSpc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814"/>
              </a:lnSpc>
              <a:spcBef>
                <a:spcPct val="0"/>
              </a:spcBef>
            </a:pPr>
            <a:endParaRPr lang="en-US" sz="2724" dirty="0">
              <a:solidFill>
                <a:srgbClr val="000000"/>
              </a:solidFill>
              <a:latin typeface="Open Sans Itali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10345" y="2610083"/>
            <a:ext cx="1394696" cy="1371600"/>
            <a:chOff x="0" y="0"/>
            <a:chExt cx="6350000" cy="6350000"/>
          </a:xfrm>
          <a:solidFill>
            <a:srgbClr val="0070C0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3886200" y="8056934"/>
            <a:ext cx="1394696" cy="1394696"/>
            <a:chOff x="0" y="0"/>
            <a:chExt cx="6350000" cy="6350000"/>
          </a:xfrm>
          <a:solidFill>
            <a:srgbClr val="0070C0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2286000" y="4481984"/>
            <a:ext cx="1394696" cy="1394696"/>
            <a:chOff x="0" y="0"/>
            <a:chExt cx="6350000" cy="6350000"/>
          </a:xfrm>
          <a:solidFill>
            <a:srgbClr val="0070C0"/>
          </a:solidFill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6200912" y="8191500"/>
            <a:ext cx="1151191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spc="24" dirty="0"/>
              <a:t>students may become more aware of the differences in discursive practices (</a:t>
            </a:r>
            <a:r>
              <a:rPr lang="en-US" sz="4000" spc="24" dirty="0" err="1"/>
              <a:t>Oskoz</a:t>
            </a:r>
            <a:r>
              <a:rPr lang="en-US" sz="4000" spc="24" dirty="0"/>
              <a:t> &amp; </a:t>
            </a:r>
            <a:r>
              <a:rPr lang="en-US" sz="4000" spc="24" dirty="0" err="1"/>
              <a:t>Gimeno-Sanz</a:t>
            </a:r>
            <a:r>
              <a:rPr lang="en-US" sz="4000" spc="24" dirty="0"/>
              <a:t>, 2019)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44927" y="4481984"/>
            <a:ext cx="1353464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spc="24" dirty="0"/>
              <a:t>deeper cross-cultural understanding can only occur if students, along with their teachers, attend to it. (</a:t>
            </a:r>
            <a:r>
              <a:rPr lang="en-US" sz="4000" spc="24" dirty="0" err="1"/>
              <a:t>Caluianu</a:t>
            </a:r>
            <a:r>
              <a:rPr lang="en-US" sz="4000" spc="24" dirty="0"/>
              <a:t>, 2019)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52800" y="3003321"/>
            <a:ext cx="12212501" cy="48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spc="24" dirty="0"/>
              <a:t>students’ experiences </a:t>
            </a:r>
            <a:r>
              <a:rPr lang="en-US" sz="4000" spc="12" dirty="0"/>
              <a:t>differed considerably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904875"/>
            <a:ext cx="10857188" cy="94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01"/>
              </a:lnSpc>
              <a:spcBef>
                <a:spcPct val="0"/>
              </a:spcBef>
            </a:pPr>
            <a:r>
              <a:rPr lang="en-US" sz="4800" b="1" dirty="0">
                <a:latin typeface="+mj-lt"/>
              </a:rPr>
              <a:t>Conclusion and implications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056967" y="6291502"/>
            <a:ext cx="1394696" cy="1394696"/>
            <a:chOff x="0" y="0"/>
            <a:chExt cx="6350000" cy="6350000"/>
          </a:xfrm>
          <a:solidFill>
            <a:srgbClr val="0070C0"/>
          </a:solidFill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7" name="TextBox 17"/>
          <p:cNvSpPr txBox="1"/>
          <p:nvPr/>
        </p:nvSpPr>
        <p:spPr>
          <a:xfrm>
            <a:off x="5562600" y="6291502"/>
            <a:ext cx="1235232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dirty="0"/>
              <a:t>VE: valuable in supporting the students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4000" dirty="0"/>
              <a:t>to develop skills and empathy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1000"/>
          </a:blip>
          <a:srcRect l="18690" r="18690"/>
          <a:stretch>
            <a:fillRect/>
          </a:stretch>
        </p:blipFill>
        <p:spPr>
          <a:xfrm>
            <a:off x="0" y="577657"/>
            <a:ext cx="8992028" cy="970934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53600" y="800100"/>
            <a:ext cx="7801780" cy="9613477"/>
            <a:chOff x="-141328" y="940903"/>
            <a:chExt cx="10402374" cy="12817969"/>
          </a:xfrm>
        </p:grpSpPr>
        <p:sp>
          <p:nvSpPr>
            <p:cNvPr id="5" name="TextBox 5"/>
            <p:cNvSpPr txBox="1"/>
            <p:nvPr/>
          </p:nvSpPr>
          <p:spPr>
            <a:xfrm>
              <a:off x="569872" y="940903"/>
              <a:ext cx="9691174" cy="755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800" b="1" spc="320" dirty="0">
                  <a:latin typeface="+mj-lt"/>
                </a:rPr>
                <a:t>FINAL QUOTE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41328" y="2217252"/>
              <a:ext cx="10402374" cy="115416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47650" lvl="1">
                <a:lnSpc>
                  <a:spcPts val="4500"/>
                </a:lnSpc>
              </a:pPr>
              <a:r>
                <a:rPr lang="en-US" sz="4000" i="1" spc="30" dirty="0"/>
                <a:t>The whole experience was very impressive. I was a little </a:t>
              </a:r>
              <a:r>
                <a:rPr lang="en-US" sz="4000" i="1" spc="30" dirty="0" err="1"/>
                <a:t>sceptical</a:t>
              </a:r>
              <a:r>
                <a:rPr lang="en-US" sz="4000" i="1" spc="30" dirty="0"/>
                <a:t> in the beginning, to be honest. But [...] it was a lot of fun throughout the meetings. Walter, Maria Jose, Florian and I had very good conversations and we've learned a lot about the other country, even about our own country. We even decided to meet some day, if Corona allows it.</a:t>
              </a:r>
            </a:p>
            <a:p>
              <a:pPr>
                <a:lnSpc>
                  <a:spcPts val="4500"/>
                </a:lnSpc>
              </a:pPr>
              <a:endParaRPr lang="en-US" sz="4000" i="1" spc="30" dirty="0"/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672DDB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672DDB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672DDB"/>
                </a:solidFill>
                <a:latin typeface="Poppins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601559" y="-15273"/>
            <a:ext cx="18889559" cy="10578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00125"/>
            <a:ext cx="13849142" cy="11370457"/>
            <a:chOff x="0" y="-38100"/>
            <a:chExt cx="18465522" cy="15160610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8465522" cy="755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4800" spc="320" dirty="0">
                  <a:solidFill>
                    <a:srgbClr val="FFFCFA"/>
                  </a:solidFill>
                  <a:latin typeface="+mj-lt"/>
                </a:rPr>
                <a:t>CONTACT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87573"/>
              <a:ext cx="18465522" cy="10002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000" spc="30" dirty="0">
                  <a:solidFill>
                    <a:srgbClr val="FFFCFA"/>
                  </a:solidFill>
                </a:rPr>
                <a:t>Alice Gruber: alice.gruber@hs-heilbronn.de</a:t>
              </a:r>
            </a:p>
            <a:p>
              <a:pPr>
                <a:lnSpc>
                  <a:spcPts val="4500"/>
                </a:lnSpc>
              </a:pPr>
              <a:r>
                <a:rPr lang="en-US" sz="4000" spc="30" dirty="0">
                  <a:solidFill>
                    <a:srgbClr val="FFFCFA"/>
                  </a:solidFill>
                </a:rPr>
                <a:t>Brigitte Brath: brigitte.brath@hs-heilbronn.de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  <a:p>
              <a:pPr>
                <a:lnSpc>
                  <a:spcPts val="4500"/>
                </a:lnSpc>
              </a:pPr>
              <a:r>
                <a:rPr lang="en-US" sz="4800" spc="30" dirty="0">
                  <a:solidFill>
                    <a:srgbClr val="FFFCFA"/>
                  </a:solidFill>
                  <a:latin typeface="+mj-lt"/>
                </a:rPr>
                <a:t>Acknowledgement</a:t>
              </a:r>
            </a:p>
            <a:p>
              <a:pPr>
                <a:lnSpc>
                  <a:spcPts val="4500"/>
                </a:lnSpc>
              </a:pPr>
              <a:r>
                <a:rPr lang="en-US" sz="4000" spc="30" dirty="0">
                  <a:solidFill>
                    <a:srgbClr val="FFFCFA"/>
                  </a:solidFill>
                </a:rPr>
                <a:t>We would like to thank our colleague Angela Bailey for her support in carrying out the project.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CFA"/>
                </a:solidFill>
                <a:latin typeface="Poppins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4434170"/>
              <a:ext cx="18465522" cy="688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89068" y="1191986"/>
            <a:ext cx="5714999" cy="7212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TextBox 3"/>
          <p:cNvSpPr txBox="1"/>
          <p:nvPr/>
        </p:nvSpPr>
        <p:spPr>
          <a:xfrm>
            <a:off x="1371601" y="4452937"/>
            <a:ext cx="3886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60" dirty="0">
                <a:solidFill>
                  <a:srgbClr val="000000"/>
                </a:solidFill>
                <a:latin typeface="+mj-lt"/>
              </a:rPr>
              <a:t>Overview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29400" y="2204742"/>
            <a:ext cx="11353799" cy="6234133"/>
            <a:chOff x="-144950" y="1210847"/>
            <a:chExt cx="10218943" cy="6663206"/>
          </a:xfrm>
        </p:grpSpPr>
        <p:sp>
          <p:nvSpPr>
            <p:cNvPr id="5" name="TextBox 5"/>
            <p:cNvSpPr txBox="1"/>
            <p:nvPr/>
          </p:nvSpPr>
          <p:spPr>
            <a:xfrm>
              <a:off x="-144950" y="1210847"/>
              <a:ext cx="10218943" cy="6167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800" spc="30" dirty="0">
                  <a:solidFill>
                    <a:srgbClr val="000000"/>
                  </a:solidFill>
                  <a:ea typeface="Poppins Light"/>
                </a:rPr>
                <a:t>● Definition + Purpose of </a:t>
              </a:r>
              <a:r>
                <a:rPr lang="en-US" sz="4800" spc="30" dirty="0" err="1">
                  <a:solidFill>
                    <a:srgbClr val="000000"/>
                  </a:solidFill>
                  <a:ea typeface="Poppins Light"/>
                </a:rPr>
                <a:t>Telecollaboration</a:t>
              </a:r>
              <a:endParaRPr lang="en-US" sz="4800" spc="30" dirty="0">
                <a:solidFill>
                  <a:srgbClr val="000000"/>
                </a:solidFill>
                <a:ea typeface="Poppins Light"/>
              </a:endParaRPr>
            </a:p>
            <a:p>
              <a:pPr>
                <a:lnSpc>
                  <a:spcPts val="4500"/>
                </a:lnSpc>
              </a:pPr>
              <a:endParaRPr lang="en-US" sz="4800" spc="30" dirty="0">
                <a:solidFill>
                  <a:srgbClr val="000000"/>
                </a:solidFill>
                <a:ea typeface="Poppins Light"/>
              </a:endParaRPr>
            </a:p>
            <a:p>
              <a:pPr>
                <a:lnSpc>
                  <a:spcPts val="4500"/>
                </a:lnSpc>
              </a:pPr>
              <a:r>
                <a:rPr lang="en-US" sz="4800" spc="30" dirty="0">
                  <a:solidFill>
                    <a:srgbClr val="000000"/>
                  </a:solidFill>
                  <a:ea typeface="Poppins Light"/>
                </a:rPr>
                <a:t>● Project</a:t>
              </a:r>
            </a:p>
            <a:p>
              <a:pPr>
                <a:lnSpc>
                  <a:spcPts val="4500"/>
                </a:lnSpc>
              </a:pPr>
              <a:endParaRPr lang="en-US" sz="4800" spc="30" dirty="0">
                <a:solidFill>
                  <a:srgbClr val="000000"/>
                </a:solidFill>
                <a:ea typeface="Poppins Light"/>
              </a:endParaRPr>
            </a:p>
            <a:p>
              <a:pPr>
                <a:lnSpc>
                  <a:spcPts val="4500"/>
                </a:lnSpc>
              </a:pPr>
              <a:r>
                <a:rPr lang="en-US" sz="4800" spc="30" dirty="0">
                  <a:solidFill>
                    <a:srgbClr val="000000"/>
                  </a:solidFill>
                  <a:ea typeface="Poppins Light"/>
                </a:rPr>
                <a:t>● Results</a:t>
              </a:r>
            </a:p>
            <a:p>
              <a:pPr>
                <a:lnSpc>
                  <a:spcPts val="4500"/>
                </a:lnSpc>
              </a:pPr>
              <a:endParaRPr lang="en-US" sz="4800" spc="30" dirty="0">
                <a:solidFill>
                  <a:srgbClr val="000000"/>
                </a:solidFill>
                <a:ea typeface="Poppins Light"/>
              </a:endParaRPr>
            </a:p>
            <a:p>
              <a:pPr>
                <a:lnSpc>
                  <a:spcPts val="4500"/>
                </a:lnSpc>
              </a:pPr>
              <a:r>
                <a:rPr lang="en-US" sz="4800" spc="30" dirty="0">
                  <a:solidFill>
                    <a:srgbClr val="000000"/>
                  </a:solidFill>
                  <a:ea typeface="Poppins Light"/>
                </a:rPr>
                <a:t>● Conclusion and Implications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000000"/>
                </a:solidFill>
                <a:ea typeface="Poppins Light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000000"/>
                </a:solidFill>
                <a:ea typeface="Poppins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43528"/>
              <a:ext cx="9691174" cy="688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169202"/>
              <a:ext cx="9691174" cy="704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300779" y="-145576"/>
            <a:ext cx="18889559" cy="105781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43902" y="419100"/>
            <a:ext cx="7369597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2498" b="12498"/>
          <a:stretch>
            <a:fillRect/>
          </a:stretch>
        </p:blipFill>
        <p:spPr>
          <a:xfrm>
            <a:off x="1463476" y="1028700"/>
            <a:ext cx="7374386" cy="368500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054372" y="1838344"/>
            <a:ext cx="7961101" cy="8229600"/>
          </a:xfrm>
          <a:prstGeom prst="rect">
            <a:avLst/>
          </a:prstGeom>
          <a:solidFill>
            <a:srgbClr val="FFFCFA"/>
          </a:solidFill>
        </p:spPr>
      </p:sp>
      <p:grpSp>
        <p:nvGrpSpPr>
          <p:cNvPr id="8" name="Group 8"/>
          <p:cNvGrpSpPr/>
          <p:nvPr/>
        </p:nvGrpSpPr>
        <p:grpSpPr>
          <a:xfrm>
            <a:off x="1264693" y="5424527"/>
            <a:ext cx="6519870" cy="2401284"/>
            <a:chOff x="-563363" y="-16905"/>
            <a:chExt cx="8693161" cy="3201715"/>
          </a:xfrm>
        </p:grpSpPr>
        <p:sp>
          <p:nvSpPr>
            <p:cNvPr id="9" name="TextBox 9"/>
            <p:cNvSpPr txBox="1"/>
            <p:nvPr/>
          </p:nvSpPr>
          <p:spPr>
            <a:xfrm>
              <a:off x="-563363" y="-16905"/>
              <a:ext cx="8652218" cy="658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spc="170" dirty="0">
                  <a:solidFill>
                    <a:srgbClr val="000000"/>
                  </a:solidFill>
                  <a:latin typeface="Poppins Bold Italics"/>
                </a:rPr>
                <a:t>VIRTUAL EXCHANGE (VE)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522420" y="1311475"/>
              <a:ext cx="8652218" cy="1873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4000" spc="24" dirty="0">
                  <a:solidFill>
                    <a:srgbClr val="000000"/>
                  </a:solidFill>
                  <a:cs typeface="Arial" panose="020B0604020202020204" pitchFamily="34" charset="0"/>
                </a:rPr>
                <a:t>The goal is to model and encourage deeper reflection (Godwin-Jones, 2019)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134601" y="3944696"/>
            <a:ext cx="7880872" cy="4011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000" b="1" dirty="0" err="1">
                <a:solidFill>
                  <a:srgbClr val="000000"/>
                </a:solidFill>
                <a:cs typeface="Arial" panose="020B0604020202020204" pitchFamily="34" charset="0"/>
              </a:rPr>
              <a:t>Telecollaboration</a:t>
            </a:r>
            <a:r>
              <a:rPr lang="en-US" sz="4000" dirty="0">
                <a:solidFill>
                  <a:srgbClr val="000000"/>
                </a:solidFill>
                <a:cs typeface="Arial" panose="020B0604020202020204" pitchFamily="34" charset="0"/>
              </a:rPr>
              <a:t> or </a:t>
            </a:r>
            <a:r>
              <a:rPr lang="en-US" sz="4000" b="1" dirty="0">
                <a:solidFill>
                  <a:srgbClr val="000000"/>
                </a:solidFill>
                <a:cs typeface="Arial" panose="020B0604020202020204" pitchFamily="34" charset="0"/>
              </a:rPr>
              <a:t>virtual exchange </a:t>
            </a:r>
            <a:r>
              <a:rPr lang="en-US" sz="4000" dirty="0">
                <a:solidFill>
                  <a:srgbClr val="000000"/>
                </a:solidFill>
                <a:cs typeface="Arial" panose="020B0604020202020204" pitchFamily="34" charset="0"/>
              </a:rPr>
              <a:t>refers to groups of learners who, under the guidance of educators and facilitators and as a part of their curriculum, engage in intercultural interaction and collaboration with partners from different cultural backgrounds (O’Dowd, 2018).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81065" y="419100"/>
            <a:ext cx="5225535" cy="26864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4788"/>
          <a:stretch>
            <a:fillRect/>
          </a:stretch>
        </p:blipFill>
        <p:spPr>
          <a:xfrm>
            <a:off x="6400800" y="0"/>
            <a:ext cx="11887200" cy="103586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65089" y="1832997"/>
            <a:ext cx="7914832" cy="4233945"/>
            <a:chOff x="0" y="0"/>
            <a:chExt cx="10553110" cy="5645260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0553101" cy="1226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spc="-60" dirty="0">
                  <a:latin typeface="Poppins Bold Bold Italics"/>
                </a:rPr>
                <a:t>Advantages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629607"/>
              <a:ext cx="10553105" cy="69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" y="4940410"/>
              <a:ext cx="1055310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34200" y="1737747"/>
            <a:ext cx="11094197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4000" spc="30" dirty="0">
                <a:solidFill>
                  <a:srgbClr val="000000"/>
                </a:solidFill>
              </a:rPr>
              <a:t> opportunity  to “negotiate each other’s understandings of the other’s culture and their own in ways that would be almost impossible without the technology” (González-</a:t>
            </a:r>
            <a:r>
              <a:rPr lang="en-US" sz="4000" spc="30" dirty="0" err="1">
                <a:solidFill>
                  <a:srgbClr val="000000"/>
                </a:solidFill>
              </a:rPr>
              <a:t>Lloret</a:t>
            </a:r>
            <a:r>
              <a:rPr lang="en-US" sz="4000" spc="30" dirty="0">
                <a:solidFill>
                  <a:srgbClr val="000000"/>
                </a:solidFill>
              </a:rPr>
              <a:t> 2020, p.71).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endParaRPr lang="en-US" sz="4000" spc="30" dirty="0">
              <a:solidFill>
                <a:srgbClr val="000000"/>
              </a:solidFill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4000" spc="30" dirty="0">
                <a:solidFill>
                  <a:srgbClr val="000000"/>
                </a:solidFill>
              </a:rPr>
              <a:t> can help students </a:t>
            </a:r>
            <a:r>
              <a:rPr lang="en-US" sz="4000" spc="30" dirty="0" err="1">
                <a:solidFill>
                  <a:srgbClr val="000000"/>
                </a:solidFill>
              </a:rPr>
              <a:t>realise</a:t>
            </a:r>
            <a:r>
              <a:rPr lang="en-US" sz="4000" spc="30" dirty="0">
                <a:solidFill>
                  <a:srgbClr val="000000"/>
                </a:solidFill>
              </a:rPr>
              <a:t> that their international partners are individuals and that they do not always show national characteristics (</a:t>
            </a:r>
            <a:r>
              <a:rPr lang="en-US" sz="4000" spc="30" dirty="0" err="1">
                <a:solidFill>
                  <a:srgbClr val="000000"/>
                </a:solidFill>
              </a:rPr>
              <a:t>Avgousti</a:t>
            </a:r>
            <a:r>
              <a:rPr lang="en-US" sz="4000" spc="30" dirty="0">
                <a:solidFill>
                  <a:srgbClr val="000000"/>
                </a:solidFill>
              </a:rPr>
              <a:t>, 2018)</a:t>
            </a:r>
          </a:p>
          <a:p>
            <a:pPr>
              <a:lnSpc>
                <a:spcPts val="4500"/>
              </a:lnSpc>
            </a:pPr>
            <a:endParaRPr lang="en-US" sz="3000" spc="30" dirty="0">
              <a:solidFill>
                <a:srgbClr val="000000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4788"/>
          <a:stretch>
            <a:fillRect/>
          </a:stretch>
        </p:blipFill>
        <p:spPr>
          <a:xfrm>
            <a:off x="6319376" y="38100"/>
            <a:ext cx="11964995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65089" y="1832997"/>
            <a:ext cx="7914832" cy="4233945"/>
            <a:chOff x="0" y="0"/>
            <a:chExt cx="10553110" cy="5645260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0553101" cy="1226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spc="-60" dirty="0">
                  <a:latin typeface="Poppins Bold Bold Italics"/>
                </a:rPr>
                <a:t>Advantages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629607"/>
              <a:ext cx="10553105" cy="69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" y="4940410"/>
              <a:ext cx="1055310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39000" y="933450"/>
            <a:ext cx="1002030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4000" spc="30" dirty="0">
                <a:solidFill>
                  <a:srgbClr val="000000"/>
                </a:solidFill>
              </a:rPr>
              <a:t>The ability to collaborate is an essential skill in the 21st century (Partnership for 21st Century Skills, 2008)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39000" y="3854719"/>
            <a:ext cx="869365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17" lvl="1" indent="-327759">
              <a:lnSpc>
                <a:spcPts val="4554"/>
              </a:lnSpc>
              <a:buFont typeface="Arial"/>
              <a:buChar char="•"/>
            </a:pPr>
            <a:r>
              <a:rPr lang="en-US" sz="4000" spc="30" dirty="0">
                <a:solidFill>
                  <a:srgbClr val="000000"/>
                </a:solidFill>
              </a:rPr>
              <a:t> skills necessary in the 21st century: teamwork and leadership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39000" y="6143439"/>
            <a:ext cx="11045371" cy="2155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7847" lvl="1" indent="-303923">
              <a:lnSpc>
                <a:spcPts val="4223"/>
              </a:lnSpc>
              <a:buFont typeface="Arial"/>
              <a:buChar char="•"/>
            </a:pPr>
            <a:r>
              <a:rPr lang="en-US" sz="4000" spc="28" dirty="0">
                <a:solidFill>
                  <a:srgbClr val="000000"/>
                </a:solidFill>
              </a:rPr>
              <a:t>can facilitate the acquisition of language competence , intercultural understanding and the skills regarding digital and electronic communication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14788"/>
          <a:stretch>
            <a:fillRect/>
          </a:stretch>
        </p:blipFill>
        <p:spPr>
          <a:xfrm>
            <a:off x="1028700" y="1028700"/>
            <a:ext cx="7012577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51551" y="4677569"/>
            <a:ext cx="5366875" cy="96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spc="-60" dirty="0">
                <a:solidFill>
                  <a:srgbClr val="FFFCFA"/>
                </a:solidFill>
                <a:latin typeface="+mj-lt"/>
              </a:rPr>
              <a:t>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590800"/>
            <a:ext cx="8105042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endParaRPr dirty="0"/>
          </a:p>
          <a:p>
            <a:pPr>
              <a:lnSpc>
                <a:spcPts val="4500"/>
              </a:lnSpc>
            </a:pPr>
            <a:r>
              <a:rPr lang="en-US" sz="4000" spc="30" dirty="0"/>
              <a:t>STUDENTS’ PERCEPTIONS OF THE</a:t>
            </a:r>
          </a:p>
          <a:p>
            <a:pPr>
              <a:lnSpc>
                <a:spcPts val="4500"/>
              </a:lnSpc>
            </a:pPr>
            <a:r>
              <a:rPr lang="en-US" sz="4000" spc="30" dirty="0"/>
              <a:t>OTHER IN A TELECOLLABORATIVE PROJECT</a:t>
            </a:r>
          </a:p>
          <a:p>
            <a:pPr>
              <a:lnSpc>
                <a:spcPts val="4500"/>
              </a:lnSpc>
            </a:pPr>
            <a:endParaRPr lang="en-US" sz="4000" spc="30" dirty="0"/>
          </a:p>
          <a:p>
            <a:pPr>
              <a:lnSpc>
                <a:spcPts val="4500"/>
              </a:lnSpc>
            </a:pPr>
            <a:r>
              <a:rPr lang="en-US" sz="4000" spc="30" dirty="0"/>
              <a:t>Colombia and Germany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601559" y="-253053"/>
            <a:ext cx="18889559" cy="105781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09601" y="3006605"/>
            <a:ext cx="5638799" cy="5707299"/>
          </a:xfrm>
          <a:prstGeom prst="rect">
            <a:avLst/>
          </a:prstGeom>
          <a:solidFill>
            <a:srgbClr val="FFFCFA"/>
          </a:solidFill>
        </p:spPr>
      </p:sp>
      <p:sp>
        <p:nvSpPr>
          <p:cNvPr id="4" name="AutoShape 4"/>
          <p:cNvSpPr/>
          <p:nvPr/>
        </p:nvSpPr>
        <p:spPr>
          <a:xfrm>
            <a:off x="6792518" y="3006605"/>
            <a:ext cx="5788166" cy="5634341"/>
          </a:xfrm>
          <a:prstGeom prst="rect">
            <a:avLst/>
          </a:prstGeom>
          <a:solidFill>
            <a:srgbClr val="FFFCFA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1379704"/>
            <a:ext cx="11984107" cy="8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5500" spc="165">
                <a:solidFill>
                  <a:srgbClr val="FFFCFA"/>
                </a:solidFill>
                <a:latin typeface="Poppins Medium"/>
              </a:rPr>
              <a:t>Set-up and participants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6162" y="3623287"/>
            <a:ext cx="5138383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two cohorts</a:t>
            </a:r>
          </a:p>
          <a:p>
            <a:pPr marL="214630" lvl="1">
              <a:lnSpc>
                <a:spcPts val="3900"/>
              </a:lnSpc>
            </a:pPr>
            <a:endParaRPr lang="en-US" sz="4000" spc="26" dirty="0"/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54 students in total</a:t>
            </a:r>
          </a:p>
          <a:p>
            <a:pPr marL="214630" lvl="1">
              <a:lnSpc>
                <a:spcPts val="3900"/>
              </a:lnSpc>
            </a:pPr>
            <a:endParaRPr lang="en-US" sz="4000" spc="26" dirty="0"/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 average age Colombia: 19.4/ Germany: 23</a:t>
            </a:r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endParaRPr lang="en-US" sz="4000" spc="26" dirty="0"/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different majors</a:t>
            </a:r>
          </a:p>
          <a:p>
            <a:pPr>
              <a:lnSpc>
                <a:spcPts val="3900"/>
              </a:lnSpc>
            </a:pPr>
            <a:r>
              <a:rPr lang="en-US" sz="2600" spc="26" dirty="0">
                <a:solidFill>
                  <a:srgbClr val="8C52FF"/>
                </a:solidFill>
                <a:latin typeface="Poppins Light"/>
              </a:rPr>
              <a:t> </a:t>
            </a:r>
          </a:p>
          <a:p>
            <a:pPr>
              <a:lnSpc>
                <a:spcPts val="3900"/>
              </a:lnSpc>
            </a:pPr>
            <a:endParaRPr lang="en-US" sz="2600" spc="26" dirty="0">
              <a:solidFill>
                <a:srgbClr val="8C52FF"/>
              </a:solidFill>
              <a:latin typeface="Poppins Light"/>
            </a:endParaRPr>
          </a:p>
          <a:p>
            <a:pPr>
              <a:lnSpc>
                <a:spcPts val="3900"/>
              </a:lnSpc>
            </a:pPr>
            <a:endParaRPr lang="en-US" sz="2600" spc="26" dirty="0">
              <a:solidFill>
                <a:srgbClr val="8C52FF"/>
              </a:solidFill>
              <a:latin typeface="Poppins Light"/>
            </a:endParaRPr>
          </a:p>
          <a:p>
            <a:pPr>
              <a:lnSpc>
                <a:spcPts val="3900"/>
              </a:lnSpc>
            </a:pPr>
            <a:endParaRPr lang="en-US" sz="2600" spc="26" dirty="0">
              <a:solidFill>
                <a:srgbClr val="8C52FF"/>
              </a:solidFill>
              <a:latin typeface="Poppi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12402" y="3097401"/>
            <a:ext cx="506730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endParaRPr lang="en-US" sz="4000" spc="26" dirty="0">
              <a:solidFill>
                <a:srgbClr val="8C52FF"/>
              </a:solidFill>
            </a:endParaRPr>
          </a:p>
          <a:p>
            <a:pPr marL="561341" lvl="1" indent="-28067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NNS-NNS</a:t>
            </a:r>
          </a:p>
          <a:p>
            <a:pPr marL="561341" lvl="1" indent="-280670">
              <a:lnSpc>
                <a:spcPts val="3900"/>
              </a:lnSpc>
              <a:buFont typeface="Arial"/>
              <a:buChar char="•"/>
            </a:pPr>
            <a:endParaRPr lang="en-US" sz="4000" spc="26" dirty="0"/>
          </a:p>
          <a:p>
            <a:pPr marL="561341" lvl="1" indent="-28067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summer term 2019 /</a:t>
            </a:r>
          </a:p>
          <a:p>
            <a:pPr marL="280671" lvl="1">
              <a:lnSpc>
                <a:spcPts val="3900"/>
              </a:lnSpc>
            </a:pPr>
            <a:r>
              <a:rPr lang="en-US" sz="4000" spc="26" dirty="0"/>
              <a:t>  winter term 2019–20</a:t>
            </a:r>
          </a:p>
          <a:p>
            <a:pPr marL="561341" lvl="1" indent="-280670">
              <a:lnSpc>
                <a:spcPts val="3900"/>
              </a:lnSpc>
              <a:buFont typeface="Arial"/>
              <a:buChar char="•"/>
            </a:pPr>
            <a:endParaRPr lang="en-US" sz="4000" spc="26" dirty="0"/>
          </a:p>
          <a:p>
            <a:pPr marL="561340" lvl="1" indent="-28067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weekly assignments</a:t>
            </a:r>
          </a:p>
          <a:p>
            <a:pPr marL="280670" lvl="1">
              <a:lnSpc>
                <a:spcPts val="3900"/>
              </a:lnSpc>
            </a:pPr>
            <a:endParaRPr lang="en-US" sz="4000" spc="26" dirty="0"/>
          </a:p>
          <a:p>
            <a:pPr marL="561340" lvl="1" indent="-280670">
              <a:lnSpc>
                <a:spcPts val="3900"/>
              </a:lnSpc>
              <a:buFont typeface="Arial"/>
              <a:buChar char="•"/>
            </a:pPr>
            <a:r>
              <a:rPr lang="en-US" sz="4000" spc="26" dirty="0"/>
              <a:t>video conferencing</a:t>
            </a:r>
          </a:p>
          <a:p>
            <a:pPr marL="561340" lvl="1" indent="-280670">
              <a:lnSpc>
                <a:spcPts val="3900"/>
              </a:lnSpc>
              <a:buFont typeface="Arial"/>
              <a:buChar char="•"/>
            </a:pPr>
            <a:endParaRPr lang="en-US" sz="4000" spc="26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5988" y="3042733"/>
            <a:ext cx="1619656" cy="16196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5071" y="7347545"/>
            <a:ext cx="948447" cy="9484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50273" y="-116406"/>
            <a:ext cx="3571368" cy="36035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961754" y="1656035"/>
            <a:ext cx="3165424" cy="3440066"/>
          </a:xfrm>
          <a:prstGeom prst="rect">
            <a:avLst/>
          </a:prstGeom>
        </p:spPr>
      </p:pic>
      <p:sp>
        <p:nvSpPr>
          <p:cNvPr id="14" name="AutoShape 3"/>
          <p:cNvSpPr/>
          <p:nvPr/>
        </p:nvSpPr>
        <p:spPr>
          <a:xfrm>
            <a:off x="13418657" y="4760369"/>
            <a:ext cx="4412440" cy="3854987"/>
          </a:xfrm>
          <a:prstGeom prst="rect">
            <a:avLst/>
          </a:prstGeom>
          <a:solidFill>
            <a:srgbClr val="FFFCFA"/>
          </a:solidFill>
        </p:spPr>
      </p:sp>
      <p:sp>
        <p:nvSpPr>
          <p:cNvPr id="15" name="TextBox 7"/>
          <p:cNvSpPr txBox="1"/>
          <p:nvPr/>
        </p:nvSpPr>
        <p:spPr>
          <a:xfrm>
            <a:off x="13750774" y="5096101"/>
            <a:ext cx="400416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000" spc="320" dirty="0"/>
              <a:t>DEMOGRAPHIC SURVEY</a:t>
            </a:r>
          </a:p>
          <a:p>
            <a:pPr>
              <a:lnSpc>
                <a:spcPts val="4160"/>
              </a:lnSpc>
            </a:pPr>
            <a:endParaRPr lang="en-US" sz="4000" spc="320" dirty="0"/>
          </a:p>
          <a:p>
            <a:pPr>
              <a:lnSpc>
                <a:spcPts val="4160"/>
              </a:lnSpc>
            </a:pPr>
            <a:r>
              <a:rPr lang="en-US" sz="4000" spc="320" dirty="0"/>
              <a:t>POST SURVEY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1000"/>
          </a:blip>
          <a:srcRect l="18690" r="38199"/>
          <a:stretch>
            <a:fillRect/>
          </a:stretch>
        </p:blipFill>
        <p:spPr>
          <a:xfrm>
            <a:off x="2275" y="0"/>
            <a:ext cx="63142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540931" y="804364"/>
            <a:ext cx="7974632" cy="6467862"/>
            <a:chOff x="0" y="-28575"/>
            <a:chExt cx="10632843" cy="862381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0632843" cy="159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4"/>
                </a:lnSpc>
              </a:pPr>
              <a:endParaRPr lang="en-US" sz="4800" spc="351" dirty="0">
                <a:latin typeface="+mj-lt"/>
              </a:endParaRPr>
            </a:p>
            <a:p>
              <a:pPr>
                <a:lnSpc>
                  <a:spcPts val="4564"/>
                </a:lnSpc>
              </a:pPr>
              <a:r>
                <a:rPr lang="en-US" sz="4800" spc="351" dirty="0">
                  <a:latin typeface="+mj-lt"/>
                </a:rPr>
                <a:t>(OVER) GENERALISATION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31157"/>
              <a:ext cx="10632843" cy="764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74204" y="3161759"/>
            <a:ext cx="2100225" cy="65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"/>
              </a:lnSpc>
              <a:spcBef>
                <a:spcPct val="0"/>
              </a:spcBef>
            </a:pPr>
            <a:r>
              <a:rPr lang="en-US" sz="3789">
                <a:solidFill>
                  <a:srgbClr val="FFFFFF"/>
                </a:solidFill>
                <a:latin typeface="Open Sans Extra Bold"/>
              </a:rPr>
              <a:t>Results: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40931" y="1442197"/>
            <a:ext cx="10164319" cy="850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endParaRPr dirty="0"/>
          </a:p>
          <a:p>
            <a:pPr>
              <a:lnSpc>
                <a:spcPts val="3919"/>
              </a:lnSpc>
            </a:pPr>
            <a:endParaRPr dirty="0"/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I think the project helped us to </a:t>
            </a:r>
            <a:r>
              <a:rPr lang="en-US" sz="4000" i="1" dirty="0" err="1">
                <a:solidFill>
                  <a:srgbClr val="000000"/>
                </a:solidFill>
              </a:rPr>
              <a:t>realise</a:t>
            </a:r>
            <a:r>
              <a:rPr lang="en-US" sz="4000" i="1" dirty="0">
                <a:solidFill>
                  <a:srgbClr val="000000"/>
                </a:solidFill>
              </a:rPr>
              <a:t> that</a:t>
            </a:r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foreign people are not too formal and strict like we think.</a:t>
            </a:r>
          </a:p>
          <a:p>
            <a:pPr>
              <a:lnSpc>
                <a:spcPts val="3919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People from other countries tend to be shy.</a:t>
            </a:r>
          </a:p>
          <a:p>
            <a:pPr>
              <a:lnSpc>
                <a:spcPts val="3919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ts val="3919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 algn="just">
              <a:lnSpc>
                <a:spcPts val="3919"/>
              </a:lnSpc>
            </a:pPr>
            <a:r>
              <a:rPr lang="en-US" sz="4000" dirty="0">
                <a:solidFill>
                  <a:srgbClr val="000000"/>
                </a:solidFill>
              </a:rPr>
              <a:t>References such as “foreign people” and “people from other countries”, meant that their statements were not culture-specific and they also conveyed a “we–they” dichotomy (</a:t>
            </a:r>
            <a:r>
              <a:rPr lang="en-US" sz="4000" dirty="0" err="1">
                <a:solidFill>
                  <a:srgbClr val="000000"/>
                </a:solidFill>
              </a:rPr>
              <a:t>Ladegaard</a:t>
            </a:r>
            <a:r>
              <a:rPr lang="en-US" sz="4000" dirty="0">
                <a:solidFill>
                  <a:srgbClr val="000000"/>
                </a:solidFill>
              </a:rPr>
              <a:t>, 2011).</a:t>
            </a: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1000"/>
          </a:blip>
          <a:srcRect l="18690" r="38199"/>
          <a:stretch>
            <a:fillRect/>
          </a:stretch>
        </p:blipFill>
        <p:spPr>
          <a:xfrm>
            <a:off x="0" y="-1"/>
            <a:ext cx="6134528" cy="1028700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540931" y="804364"/>
            <a:ext cx="7974632" cy="6467862"/>
            <a:chOff x="0" y="-28575"/>
            <a:chExt cx="10632843" cy="862381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0632843" cy="159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4"/>
                </a:lnSpc>
              </a:pPr>
              <a:endParaRPr lang="en-US" sz="4800" spc="351" dirty="0">
                <a:latin typeface="+mj-lt"/>
              </a:endParaRPr>
            </a:p>
            <a:p>
              <a:pPr>
                <a:lnSpc>
                  <a:spcPts val="4564"/>
                </a:lnSpc>
              </a:pPr>
              <a:r>
                <a:rPr lang="en-US" sz="4800" spc="351" dirty="0">
                  <a:latin typeface="+mj-lt"/>
                </a:rPr>
                <a:t>DIFFERENCES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31157"/>
              <a:ext cx="10632843" cy="764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74204" y="3161759"/>
            <a:ext cx="2100225" cy="65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"/>
              </a:lnSpc>
              <a:spcBef>
                <a:spcPct val="0"/>
              </a:spcBef>
            </a:pPr>
            <a:r>
              <a:rPr lang="en-US" sz="3789">
                <a:solidFill>
                  <a:srgbClr val="FFFFFF"/>
                </a:solidFill>
                <a:latin typeface="Open Sans Extra Bold"/>
              </a:rPr>
              <a:t>Results: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40931" y="1442197"/>
            <a:ext cx="10164319" cy="650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endParaRPr dirty="0"/>
          </a:p>
          <a:p>
            <a:pPr>
              <a:lnSpc>
                <a:spcPts val="3919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We interacted with people who have different ways to see life.</a:t>
            </a:r>
          </a:p>
          <a:p>
            <a:pPr>
              <a:lnSpc>
                <a:spcPts val="3919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Germans have so many </a:t>
            </a:r>
            <a:r>
              <a:rPr lang="en-US" sz="4000" i="1" dirty="0" err="1">
                <a:solidFill>
                  <a:srgbClr val="000000"/>
                </a:solidFill>
              </a:rPr>
              <a:t>behaviours</a:t>
            </a:r>
            <a:r>
              <a:rPr lang="en-US" sz="4000" i="1" dirty="0">
                <a:solidFill>
                  <a:srgbClr val="000000"/>
                </a:solidFill>
              </a:rPr>
              <a:t> different from Colombians (that's an enriching experience). </a:t>
            </a:r>
          </a:p>
          <a:p>
            <a:pPr>
              <a:lnSpc>
                <a:spcPts val="3919"/>
              </a:lnSpc>
            </a:pPr>
            <a:endParaRPr lang="en-US" sz="4000" i="1" dirty="0">
              <a:solidFill>
                <a:srgbClr val="000000"/>
              </a:solidFill>
            </a:endParaRPr>
          </a:p>
          <a:p>
            <a:pPr>
              <a:lnSpc>
                <a:spcPts val="3919"/>
              </a:lnSpc>
            </a:pPr>
            <a:r>
              <a:rPr lang="en-US" sz="4000" i="1" dirty="0">
                <a:solidFill>
                  <a:srgbClr val="000000"/>
                </a:solidFill>
              </a:rPr>
              <a:t>It was mind-blowing to see how different our cultures and countries are.</a:t>
            </a: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Open Sans Italics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Open Sans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715</Words>
  <Application>Microsoft Office PowerPoint</Application>
  <PresentationFormat>Mukautettu</PresentationFormat>
  <Paragraphs>134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5" baseType="lpstr">
      <vt:lpstr>Open Sans</vt:lpstr>
      <vt:lpstr>Poppins Bold Italics</vt:lpstr>
      <vt:lpstr>Open Sans Italics</vt:lpstr>
      <vt:lpstr>Poppins Light</vt:lpstr>
      <vt:lpstr>Poppins Medium</vt:lpstr>
      <vt:lpstr>Arimo</vt:lpstr>
      <vt:lpstr>Calibri</vt:lpstr>
      <vt:lpstr>Arial</vt:lpstr>
      <vt:lpstr>Poppins Bold Bold Italics</vt:lpstr>
      <vt:lpstr>Open Sans Extra 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Challenges and other feedback: Integrating intercultural learning in the Digital Age</dc:title>
  <dc:creator>Gruber, Alice</dc:creator>
  <cp:lastModifiedBy>Päivö</cp:lastModifiedBy>
  <cp:revision>21</cp:revision>
  <dcterms:created xsi:type="dcterms:W3CDTF">2006-08-16T00:00:00Z</dcterms:created>
  <dcterms:modified xsi:type="dcterms:W3CDTF">2020-12-01T08:01:28Z</dcterms:modified>
  <dc:identifier>DAENqndcT4k</dc:identifier>
</cp:coreProperties>
</file>