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16"/>
  </p:handoutMasterIdLst>
  <p:sldIdLst>
    <p:sldId id="256" r:id="rId5"/>
    <p:sldId id="264" r:id="rId6"/>
    <p:sldId id="273" r:id="rId7"/>
    <p:sldId id="262" r:id="rId8"/>
    <p:sldId id="279" r:id="rId9"/>
    <p:sldId id="268" r:id="rId10"/>
    <p:sldId id="266" r:id="rId11"/>
    <p:sldId id="263" r:id="rId12"/>
    <p:sldId id="277" r:id="rId13"/>
    <p:sldId id="278" r:id="rId14"/>
    <p:sldId id="258" r:id="rId15"/>
  </p:sldIdLst>
  <p:sldSz cx="12192000" cy="6858000"/>
  <p:notesSz cx="6858000" cy="9144000"/>
  <p:embeddedFontLst>
    <p:embeddedFont>
      <p:font typeface="Alte DIN 1451 Mittelschrift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Nunito" panose="020B0604020202020204" charset="0"/>
      <p:regular r:id="rId22"/>
      <p:bold r:id="rId23"/>
      <p:italic r:id="rId24"/>
      <p:boldItalic r:id="rId25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525">
          <p15:clr>
            <a:srgbClr val="A4A3A4"/>
          </p15:clr>
        </p15:guide>
        <p15:guide id="5" orient="horz" pos="3884">
          <p15:clr>
            <a:srgbClr val="A4A3A4"/>
          </p15:clr>
        </p15:guide>
        <p15:guide id="7" orient="horz" pos="1253">
          <p15:clr>
            <a:srgbClr val="A4A3A4"/>
          </p15:clr>
        </p15:guide>
        <p15:guide id="8" orient="horz" pos="2160">
          <p15:clr>
            <a:srgbClr val="A4A3A4"/>
          </p15:clr>
        </p15:guide>
        <p15:guide id="10" pos="7061">
          <p15:clr>
            <a:srgbClr val="A4A3A4"/>
          </p15:clr>
        </p15:guide>
        <p15:guide id="11" pos="619">
          <p15:clr>
            <a:srgbClr val="A4A3A4"/>
          </p15:clr>
        </p15:guide>
        <p15:guide id="1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3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4"/>
  </p:normalViewPr>
  <p:slideViewPr>
    <p:cSldViewPr snapToGrid="0" snapToObjects="1">
      <p:cViewPr varScale="1">
        <p:scale>
          <a:sx n="55" d="100"/>
          <a:sy n="55" d="100"/>
        </p:scale>
        <p:origin x="590" y="38"/>
      </p:cViewPr>
      <p:guideLst>
        <p:guide orient="horz" pos="1525"/>
        <p:guide orient="horz" pos="3884"/>
        <p:guide orient="horz" pos="1253"/>
        <p:guide orient="horz" pos="2160"/>
        <p:guide pos="7061"/>
        <p:guide pos="6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272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1F111800-42FE-4D4B-94C4-E6F5C5F4C8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4E540E-34B1-AD4E-B743-F20CDC74A7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A5F0DA-0CF3-2740-8216-2E2D2F155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6D7F1-9A20-BD46-B57D-C69D2AA26F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445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9576" y="1988840"/>
            <a:ext cx="7705725" cy="1384995"/>
          </a:xfrm>
        </p:spPr>
        <p:txBody>
          <a:bodyPr anchor="b">
            <a:spAutoFit/>
          </a:bodyPr>
          <a:lstStyle>
            <a:lvl1pPr algn="ctr">
              <a:defRPr sz="5000" b="1" i="0">
                <a:solidFill>
                  <a:srgbClr val="20175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9576" y="4005064"/>
            <a:ext cx="7705725" cy="43204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20175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D34444-DC8A-47A6-B209-3E287D79B680}" type="datetime1">
              <a:rPr lang="fi-FI" smtClean="0"/>
              <a:t>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2279576" y="4437112"/>
            <a:ext cx="7705725" cy="432048"/>
          </a:xfr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2017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4963" y="6377728"/>
            <a:ext cx="11522075" cy="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47" y="5328556"/>
            <a:ext cx="2879998" cy="5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9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4" y="1989139"/>
            <a:ext cx="6553496" cy="37266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7C31-228E-4C3D-AB71-F52270B414FA}" type="datetime1">
              <a:rPr lang="fi-FI" smtClean="0"/>
              <a:t>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6" cy="85397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38BC58AC-9241-6443-AB8A-C8BDB36BA4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7367" y="1969691"/>
            <a:ext cx="3311971" cy="2683445"/>
          </a:xfrm>
          <a:prstGeom prst="rect">
            <a:avLst/>
          </a:prstGeom>
          <a:solidFill>
            <a:srgbClr val="DAD9D7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2C589C0-4F6A-294E-9258-DE37113E1D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96200" y="4653136"/>
            <a:ext cx="3313138" cy="10626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ln w="3175">
                  <a:solidFill>
                    <a:srgbClr val="002060">
                      <a:alpha val="3000"/>
                    </a:srgbClr>
                  </a:solidFill>
                </a:ln>
                <a:solidFill>
                  <a:srgbClr val="F5F5F5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95932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856" y="1989139"/>
            <a:ext cx="6409482" cy="37266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43937-66E7-422F-B89E-0392D96D2E92}" type="datetime1">
              <a:rPr lang="fi-FI" smtClean="0"/>
              <a:t>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6" cy="853976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B79B04C3-D3F7-EA49-BF41-51F195C743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3829" y="1969691"/>
            <a:ext cx="3311971" cy="2683445"/>
          </a:xfrm>
          <a:prstGeom prst="rect">
            <a:avLst/>
          </a:prstGeom>
          <a:solidFill>
            <a:srgbClr val="DAD9D7"/>
          </a:solidFill>
        </p:spPr>
        <p:txBody>
          <a:bodyPr/>
          <a:lstStyle>
            <a:lvl1pPr algn="ctr">
              <a:defRPr sz="10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69D00C-067C-FB4D-B903-38C7539422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2" y="4653136"/>
            <a:ext cx="3313138" cy="1062612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marL="0" indent="0" algn="ctr">
              <a:buFontTx/>
              <a:buNone/>
              <a:defRPr sz="2000" b="1">
                <a:ln w="3175">
                  <a:solidFill>
                    <a:schemeClr val="accent1">
                      <a:alpha val="56000"/>
                    </a:schemeClr>
                  </a:solidFill>
                </a:ln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12296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4FEA1-EF9D-42F9-A981-7B06C1B9760E}" type="datetime1">
              <a:rPr lang="fi-FI" smtClean="0"/>
              <a:t>1.12.2020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80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801200" cy="276999"/>
          </a:xfrm>
        </p:spPr>
        <p:txBody>
          <a:bodyPr>
            <a:spAutoFit/>
          </a:bodyPr>
          <a:lstStyle>
            <a:lvl1pPr>
              <a:defRPr sz="2000" b="1">
                <a:latin typeface="+mn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A5F11-4E29-4602-9E1C-46A8E4210C59}" type="datetime1">
              <a:rPr lang="fi-FI" smtClean="0"/>
              <a:t>1.12.2020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95325" y="1268760"/>
            <a:ext cx="10801350" cy="4392488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272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836712"/>
            <a:ext cx="10801200" cy="276999"/>
          </a:xfrm>
        </p:spPr>
        <p:txBody>
          <a:bodyPr>
            <a:spAutoFit/>
          </a:bodyPr>
          <a:lstStyle>
            <a:lvl1pPr>
              <a:defRPr sz="2000" b="1" i="0">
                <a:latin typeface="Alte DIN 1451 Mittelschrift" panose="020B06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4101C-0753-4CF7-A4EC-634A70D4236F}" type="datetime1">
              <a:rPr lang="fi-FI" smtClean="0"/>
              <a:t>1.12.2020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695325" y="1268760"/>
            <a:ext cx="10801350" cy="4320480"/>
          </a:xfrm>
        </p:spPr>
        <p:txBody>
          <a:bodyPr/>
          <a:lstStyle/>
          <a:p>
            <a:r>
              <a:rPr lang="fi-FI"/>
              <a:t>Lisää taulukko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5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A0E0-293C-409C-B1D4-EA05F4B2C510}" type="datetime1">
              <a:rPr lang="fi-FI" smtClean="0"/>
              <a:t>1.12.2020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534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07EAAD-C0F5-43E9-93D2-9E4E0C5F48E6}" type="datetime1">
              <a:rPr lang="fi-FI" smtClean="0"/>
              <a:t>1.12.2020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CE1DFCE-B6CD-0E45-99D6-9A7DB006D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100" y="2768600"/>
            <a:ext cx="3988799" cy="132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3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334963" y="6377728"/>
                </a:moveTo>
                <a:lnTo>
                  <a:pt x="334963" y="6381328"/>
                </a:lnTo>
                <a:lnTo>
                  <a:pt x="11857038" y="6381328"/>
                </a:lnTo>
                <a:lnTo>
                  <a:pt x="11857038" y="6377728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0D8F2"/>
          </a:solidFill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663" y="2819837"/>
            <a:ext cx="7705725" cy="553998"/>
          </a:xfrm>
        </p:spPr>
        <p:txBody>
          <a:bodyPr anchor="b">
            <a:spAutoFit/>
          </a:bodyPr>
          <a:lstStyle>
            <a:lvl1pPr algn="l">
              <a:defRPr sz="4000" b="1" i="0">
                <a:solidFill>
                  <a:srgbClr val="001B7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82663" y="4005064"/>
            <a:ext cx="7705725" cy="43204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519F-9A79-4687-ADCF-DE9030FC4488}" type="datetime1">
              <a:rPr lang="fi-FI" smtClean="0"/>
              <a:t>1.12.2020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82663" y="4437112"/>
            <a:ext cx="7705725" cy="4320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599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er and Content Silu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2B8-4B22-405B-A4B1-1FBE965E5E9F}" type="datetime1">
              <a:rPr lang="fi-FI" smtClean="0"/>
              <a:t>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er and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752B8-4B22-405B-A4B1-1FBE965E5E9F}" type="datetime1">
              <a:rPr lang="fi-FI" smtClean="0"/>
              <a:t>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16B315-7FED-4C46-8C7F-26073CD195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681" y="379516"/>
            <a:ext cx="11811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4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685531AB-3F0F-5A49-B6A5-8CFBD7E91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3" y="1989139"/>
            <a:ext cx="10226676" cy="3672109"/>
          </a:xfrm>
        </p:spPr>
        <p:txBody>
          <a:bodyPr/>
          <a:lstStyle>
            <a:lvl1pPr marL="0" indent="0">
              <a:buClr>
                <a:schemeClr val="bg1"/>
              </a:buClr>
              <a:buSzPct val="85000"/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514350" indent="-5143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6950" indent="-457200">
              <a:buClr>
                <a:schemeClr val="bg1"/>
              </a:buClr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46213" indent="-4572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03388" indent="-274638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752B8-4B22-405B-A4B1-1FBE965E5E9F}" type="datetime1">
              <a:rPr lang="fi-FI" smtClean="0"/>
              <a:pPr/>
              <a:t>1.12.2020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9579D88B-4E39-034A-A01E-30D806B7E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381004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3" y="2420938"/>
            <a:ext cx="7705726" cy="553998"/>
          </a:xfrm>
        </p:spPr>
        <p:txBody>
          <a:bodyPr anchor="t" anchorCtr="0">
            <a:spAutoFit/>
          </a:bodyPr>
          <a:lstStyle>
            <a:lvl1pPr>
              <a:defRPr sz="4000">
                <a:solidFill>
                  <a:schemeClr val="bg1"/>
                </a:solidFill>
                <a:latin typeface="Alte DIN 1451 Mittelschrift" panose="020B060302020202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917451-F117-4501-B979-1FD474FF4213}" type="datetime1">
              <a:rPr lang="fi-FI" smtClean="0"/>
              <a:pPr/>
              <a:t>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C7B394D-CB92-954D-8E77-A7B899DE8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1" y="381004"/>
            <a:ext cx="11808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5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1989138"/>
            <a:ext cx="4825305" cy="36721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1989138"/>
            <a:ext cx="4825306" cy="36721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D2C2-47D8-4ADE-87EF-7C8678D76656}" type="datetime1">
              <a:rPr lang="fi-FI" smtClean="0"/>
              <a:t>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35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 and 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1296144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3068959"/>
            <a:ext cx="4825305" cy="25922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032" y="3068959"/>
            <a:ext cx="4825306" cy="259228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0EDB-591B-40E4-B82C-5188C45AB474}" type="datetime1">
              <a:rPr lang="fi-FI" smtClean="0"/>
              <a:t>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982663" y="2138684"/>
            <a:ext cx="10226675" cy="504056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7197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7"/>
            <a:ext cx="4825305" cy="51593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663" y="2636912"/>
            <a:ext cx="4825305" cy="295232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032" y="1989137"/>
            <a:ext cx="4825306" cy="51593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1B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032" y="2636912"/>
            <a:ext cx="4825306" cy="295232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835E-A2CE-4EA2-ACD2-F2A95F994D19}" type="datetime1">
              <a:rPr lang="fi-FI" smtClean="0"/>
              <a:t>1.12.2020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E5B2B-557B-4D3C-99F9-E6A0DE1A7D66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F68A384-809B-C942-8011-BF776E6042B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853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63" y="1989139"/>
            <a:ext cx="10226676" cy="3600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9856" y="6525344"/>
            <a:ext cx="2592288" cy="14401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2B8C72-35BB-40AB-BD6E-D824F234D506}" type="datetime1">
              <a:rPr lang="fi-FI" smtClean="0"/>
              <a:pPr/>
              <a:t>1.12.2020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360" y="6525344"/>
            <a:ext cx="4464496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2144" y="6525344"/>
            <a:ext cx="4464894" cy="14401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DE5B2B-557B-4D3C-99F9-E6A0DE1A7D6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5" name="(c)" hidden="1"/>
          <p:cNvSpPr txBox="1"/>
          <p:nvPr/>
        </p:nvSpPr>
        <p:spPr>
          <a:xfrm>
            <a:off x="11895146" y="6891795"/>
            <a:ext cx="29014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vaasan sahko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1">
            <a:extLst>
              <a:ext uri="{FF2B5EF4-FFF2-40B4-BE49-F238E27FC236}">
                <a16:creationId xmlns:a16="http://schemas.microsoft.com/office/drawing/2014/main" id="{B38A25D8-42F8-1941-9CCA-3DEA7C30E5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0" y="381004"/>
            <a:ext cx="1187310" cy="2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6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83" r:id="rId4"/>
    <p:sldLayoutId id="2147483682" r:id="rId5"/>
    <p:sldLayoutId id="2147483680" r:id="rId6"/>
    <p:sldLayoutId id="2147483660" r:id="rId7"/>
    <p:sldLayoutId id="2147483652" r:id="rId8"/>
    <p:sldLayoutId id="2147483653" r:id="rId9"/>
    <p:sldLayoutId id="2147483668" r:id="rId10"/>
    <p:sldLayoutId id="2147483669" r:id="rId11"/>
    <p:sldLayoutId id="2147483654" r:id="rId12"/>
    <p:sldLayoutId id="2147483664" r:id="rId13"/>
    <p:sldLayoutId id="2147483677" r:id="rId14"/>
    <p:sldLayoutId id="2147483655" r:id="rId15"/>
    <p:sldLayoutId id="2147483670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201751"/>
          </a:solidFill>
          <a:latin typeface="Alte DIN 1451 Mittelschrift" panose="020B060302020202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Tx/>
        <a:buNone/>
        <a:tabLst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7188" marR="0" indent="-35718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marR="0" indent="-2667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marR="0" indent="-274638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rgbClr val="001B71"/>
        </a:buClr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15582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2601913" indent="-26511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3500438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Nunito" panose="00000500000000000000" pitchFamily="2" charset="0"/>
        <a:buChar char="&gt;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56E62-AC7A-0A4A-AB4C-1749076FE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0205" y="1258781"/>
            <a:ext cx="7705725" cy="3462486"/>
          </a:xfrm>
        </p:spPr>
        <p:txBody>
          <a:bodyPr/>
          <a:lstStyle/>
          <a:p>
            <a:r>
              <a:rPr lang="en-US" b="0" dirty="0" err="1"/>
              <a:t>KiVAKO</a:t>
            </a:r>
            <a:r>
              <a:rPr lang="en-US" b="0" dirty="0"/>
              <a:t> Project</a:t>
            </a:r>
            <a:br>
              <a:rPr lang="en-US" b="0" dirty="0"/>
            </a:br>
            <a:r>
              <a:rPr lang="en-US" b="0" dirty="0"/>
              <a:t> The Next Step: </a:t>
            </a:r>
            <a:br>
              <a:rPr lang="en-US" b="0" dirty="0"/>
            </a:br>
            <a:r>
              <a:rPr lang="en-US" b="0" dirty="0"/>
              <a:t>From Language Fluency to Cultural Fluency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7C4F1C-74AE-8744-8084-FB296109C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576" y="4213774"/>
            <a:ext cx="7705725" cy="432048"/>
          </a:xfrm>
        </p:spPr>
        <p:txBody>
          <a:bodyPr/>
          <a:lstStyle/>
          <a:p>
            <a:r>
              <a:rPr lang="fi-FI" dirty="0"/>
              <a:t>Heli Simon, Seinäjoki </a:t>
            </a:r>
            <a:r>
              <a:rPr lang="fi-FI" dirty="0" err="1"/>
              <a:t>University</a:t>
            </a:r>
            <a:r>
              <a:rPr lang="fi-FI" dirty="0"/>
              <a:t> o </a:t>
            </a:r>
            <a:r>
              <a:rPr lang="fi-FI" dirty="0" err="1"/>
              <a:t>Applied</a:t>
            </a:r>
            <a:r>
              <a:rPr lang="fi-FI" dirty="0"/>
              <a:t> Sciences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534D-D628-3A47-9DFE-37E7E0D5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9433E81-7A23-8A4C-A4A5-3D4BBBC67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79576" y="4717105"/>
            <a:ext cx="7705725" cy="414726"/>
          </a:xfrm>
        </p:spPr>
        <p:txBody>
          <a:bodyPr/>
          <a:lstStyle/>
          <a:p>
            <a:r>
              <a:rPr lang="fi-FI" dirty="0"/>
              <a:t>19.11.20</a:t>
            </a:r>
          </a:p>
        </p:txBody>
      </p:sp>
    </p:spTree>
    <p:extLst>
      <p:ext uri="{BB962C8B-B14F-4D97-AF65-F5344CB8AC3E}">
        <p14:creationId xmlns:p14="http://schemas.microsoft.com/office/powerpoint/2010/main" val="649929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 err="1"/>
              <a:t>Conflicts</a:t>
            </a:r>
            <a:r>
              <a:rPr lang="de-DE" sz="4400" dirty="0"/>
              <a:t> in </a:t>
            </a:r>
            <a:r>
              <a:rPr lang="de-DE" sz="4400" dirty="0" err="1"/>
              <a:t>communication</a:t>
            </a:r>
            <a:r>
              <a:rPr lang="de-DE" sz="4400"/>
              <a:t> </a:t>
            </a:r>
            <a:br>
              <a:rPr lang="de-DE" sz="4400" dirty="0"/>
            </a:br>
            <a:endParaRPr lang="de-DE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will not </a:t>
            </a:r>
            <a:r>
              <a:rPr lang="de-DE" sz="4000" dirty="0" err="1"/>
              <a:t>disappear</a:t>
            </a: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/>
              <a:t>will not be </a:t>
            </a:r>
            <a:r>
              <a:rPr lang="de-DE" sz="4000" dirty="0" err="1"/>
              <a:t>solved</a:t>
            </a:r>
            <a:r>
              <a:rPr lang="de-DE" sz="4000" dirty="0"/>
              <a:t> </a:t>
            </a:r>
            <a:r>
              <a:rPr lang="de-DE" sz="4000" dirty="0" err="1"/>
              <a:t>with</a:t>
            </a:r>
            <a:r>
              <a:rPr lang="de-DE" sz="4000" dirty="0"/>
              <a:t> IT </a:t>
            </a:r>
            <a:r>
              <a:rPr lang="de-DE" sz="4000" dirty="0" err="1"/>
              <a:t>solutions</a:t>
            </a: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err="1"/>
              <a:t>may</a:t>
            </a:r>
            <a:r>
              <a:rPr lang="de-DE" sz="4000" dirty="0"/>
              <a:t> be </a:t>
            </a:r>
            <a:r>
              <a:rPr lang="de-DE" sz="4000" dirty="0" err="1"/>
              <a:t>solved</a:t>
            </a:r>
            <a:r>
              <a:rPr lang="de-DE" sz="4000" dirty="0"/>
              <a:t> </a:t>
            </a:r>
            <a:r>
              <a:rPr lang="de-DE" sz="4000" dirty="0" err="1"/>
              <a:t>with</a:t>
            </a:r>
            <a:r>
              <a:rPr lang="de-DE" sz="4000" dirty="0"/>
              <a:t> </a:t>
            </a:r>
            <a:r>
              <a:rPr lang="de-DE" sz="4000" dirty="0" err="1"/>
              <a:t>skills</a:t>
            </a:r>
            <a:r>
              <a:rPr lang="de-DE" sz="4000" dirty="0"/>
              <a:t> in </a:t>
            </a:r>
            <a:r>
              <a:rPr lang="de-DE" sz="4000" dirty="0" err="1"/>
              <a:t>intercultural</a:t>
            </a:r>
            <a:r>
              <a:rPr lang="de-DE" sz="4000" dirty="0"/>
              <a:t> </a:t>
            </a:r>
            <a:r>
              <a:rPr lang="de-DE" sz="4000" dirty="0" err="1"/>
              <a:t>competence</a:t>
            </a:r>
            <a:r>
              <a:rPr lang="de-DE" sz="4000" dirty="0"/>
              <a:t>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/>
          </a:p>
          <a:p>
            <a:br>
              <a:rPr lang="de-DE" sz="4000" dirty="0"/>
            </a:br>
            <a:endParaRPr lang="de-DE" sz="4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412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71BDD1-90C2-EF43-B70C-7EBD9C6D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352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81498" y="469002"/>
            <a:ext cx="9235440" cy="704705"/>
          </a:xfrm>
        </p:spPr>
        <p:txBody>
          <a:bodyPr/>
          <a:lstStyle/>
          <a:p>
            <a:r>
              <a:rPr lang="fi-FI" dirty="0" err="1"/>
              <a:t>KiVAKO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(2018 – 2021)</a:t>
            </a:r>
            <a:endParaRPr lang="de-DE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06687" y="1332411"/>
            <a:ext cx="6702652" cy="41801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“Strengthening the language reserve at higher education institutions”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Fi</a:t>
            </a:r>
            <a:r>
              <a:rPr lang="de-DE" sz="2400" dirty="0" err="1"/>
              <a:t>nanced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the </a:t>
            </a:r>
            <a:r>
              <a:rPr lang="de-DE" sz="2400" dirty="0" err="1"/>
              <a:t>Ministry</a:t>
            </a:r>
            <a:r>
              <a:rPr lang="de-DE" sz="2400" dirty="0"/>
              <a:t> </a:t>
            </a:r>
            <a:r>
              <a:rPr lang="de-DE" sz="2400" dirty="0" err="1"/>
              <a:t>o</a:t>
            </a: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sz="2400" dirty="0"/>
              <a:t> Education </a:t>
            </a:r>
            <a:r>
              <a:rPr lang="de-DE" sz="2400" dirty="0" err="1"/>
              <a:t>and</a:t>
            </a:r>
            <a:r>
              <a:rPr lang="de-DE" sz="2400" dirty="0"/>
              <a:t> 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Online </a:t>
            </a:r>
            <a:r>
              <a:rPr lang="de-DE" sz="2400" dirty="0" err="1"/>
              <a:t>courses</a:t>
            </a:r>
            <a:r>
              <a:rPr lang="de-DE" sz="2400" dirty="0"/>
              <a:t> in S</a:t>
            </a:r>
            <a:r>
              <a:rPr lang="en-US" sz="2400" dirty="0" err="1"/>
              <a:t>panish</a:t>
            </a:r>
            <a:r>
              <a:rPr lang="en-US" sz="2400" dirty="0"/>
              <a:t>, Italian, Portuguese, Russian, Estonian, German, Japanese, Chinese, Korean and sign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UniTandem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Open-access study paths from CEFR level A1 to C1</a:t>
            </a:r>
            <a:endParaRPr lang="de-DE" sz="24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</a:t>
            </a:r>
            <a:r>
              <a:rPr lang="en-US" dirty="0"/>
              <a:t> </a:t>
            </a:r>
            <a:r>
              <a:rPr lang="en-US" dirty="0" err="1"/>
              <a:t>nimi</a:t>
            </a:r>
            <a:r>
              <a:rPr lang="en-US" dirty="0"/>
              <a:t> ja </a:t>
            </a:r>
            <a:r>
              <a:rPr lang="en-US" dirty="0" err="1"/>
              <a:t>lisätietoja</a:t>
            </a:r>
            <a:endParaRPr lang="fi-FI" dirty="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687011"/>
            <a:ext cx="3910069" cy="36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2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662" y="836711"/>
            <a:ext cx="10226675" cy="1073851"/>
          </a:xfrm>
        </p:spPr>
        <p:txBody>
          <a:bodyPr/>
          <a:lstStyle/>
          <a:p>
            <a:r>
              <a:rPr lang="de-DE" dirty="0" err="1"/>
              <a:t>Matriculation</a:t>
            </a:r>
            <a:r>
              <a:rPr lang="de-DE" dirty="0"/>
              <a:t> </a:t>
            </a:r>
            <a:r>
              <a:rPr lang="de-DE" dirty="0" err="1"/>
              <a:t>exams</a:t>
            </a:r>
            <a:r>
              <a:rPr lang="de-DE" dirty="0"/>
              <a:t> in </a:t>
            </a:r>
            <a:r>
              <a:rPr lang="de-DE" dirty="0" err="1"/>
              <a:t>languages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2009 </a:t>
            </a:r>
            <a:r>
              <a:rPr lang="de-DE" dirty="0" err="1"/>
              <a:t>and</a:t>
            </a:r>
            <a:r>
              <a:rPr lang="de-DE" dirty="0"/>
              <a:t> 2017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13" y="1910563"/>
            <a:ext cx="7186409" cy="468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3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1511AE-D5DC-6D44-9FD4-4507EB31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15DF4B4-61EF-7545-8AE7-ED669008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982663" y="1580607"/>
            <a:ext cx="10226676" cy="40806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Need for diverse language and cultural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2017 an investigation into the state of Finnish language reserve, language levels and development needs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54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662" y="598946"/>
            <a:ext cx="10226675" cy="681214"/>
          </a:xfrm>
        </p:spPr>
        <p:txBody>
          <a:bodyPr/>
          <a:lstStyle/>
          <a:p>
            <a:r>
              <a:rPr lang="de-DE" dirty="0" err="1"/>
              <a:t>KiVAKO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663" y="1280160"/>
            <a:ext cx="10226676" cy="4381089"/>
          </a:xfrm>
        </p:spPr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courses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with</a:t>
            </a:r>
            <a:r>
              <a:rPr lang="de-DE" dirty="0"/>
              <a:t> traditional online </a:t>
            </a:r>
            <a:r>
              <a:rPr lang="de-DE" dirty="0" err="1"/>
              <a:t>course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communicative</a:t>
            </a:r>
            <a:r>
              <a:rPr lang="de-DE" dirty="0"/>
              <a:t> </a:t>
            </a:r>
            <a:r>
              <a:rPr lang="de-DE" dirty="0" err="1"/>
              <a:t>elements</a:t>
            </a:r>
            <a:endParaRPr lang="de-DE" dirty="0"/>
          </a:p>
          <a:p>
            <a:pPr marL="1263650" lvl="2" indent="-457200"/>
            <a:r>
              <a:rPr lang="de-DE" dirty="0" err="1"/>
              <a:t>Spoken</a:t>
            </a:r>
            <a:r>
              <a:rPr lang="de-DE" dirty="0"/>
              <a:t> pair </a:t>
            </a:r>
            <a:r>
              <a:rPr lang="de-DE" dirty="0" err="1"/>
              <a:t>exercises</a:t>
            </a:r>
            <a:endParaRPr lang="de-DE" dirty="0"/>
          </a:p>
          <a:p>
            <a:pPr marL="1263650" lvl="2" indent="-457200"/>
            <a:r>
              <a:rPr lang="de-DE" dirty="0"/>
              <a:t>Small </a:t>
            </a:r>
            <a:r>
              <a:rPr lang="de-DE" dirty="0" err="1"/>
              <a:t>group</a:t>
            </a:r>
            <a:r>
              <a:rPr lang="de-DE" dirty="0"/>
              <a:t> </a:t>
            </a:r>
            <a:r>
              <a:rPr lang="de-DE" dirty="0" err="1"/>
              <a:t>discussions</a:t>
            </a:r>
            <a:r>
              <a:rPr lang="de-DE" dirty="0"/>
              <a:t> </a:t>
            </a:r>
          </a:p>
          <a:p>
            <a:pPr marL="1263650" lvl="2" indent="-457200"/>
            <a:r>
              <a:rPr lang="de-DE" dirty="0" err="1"/>
              <a:t>Presentations</a:t>
            </a:r>
            <a:endParaRPr lang="de-DE" dirty="0"/>
          </a:p>
          <a:p>
            <a:pPr marL="1263650" lvl="2" indent="-457200"/>
            <a:r>
              <a:rPr lang="de-DE" dirty="0"/>
              <a:t>Recording </a:t>
            </a:r>
            <a:r>
              <a:rPr lang="de-DE" dirty="0" err="1"/>
              <a:t>speech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discussions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14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2662" y="836712"/>
            <a:ext cx="10226675" cy="624927"/>
          </a:xfrm>
        </p:spPr>
        <p:txBody>
          <a:bodyPr/>
          <a:lstStyle/>
          <a:p>
            <a:r>
              <a:rPr lang="de-DE" dirty="0"/>
              <a:t>Managing language intensive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li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endParaRPr lang="de-D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661" y="1461639"/>
            <a:ext cx="10226676" cy="4834657"/>
          </a:xfrm>
        </p:spPr>
        <p:txBody>
          <a:bodyPr/>
          <a:lstStyle/>
          <a:p>
            <a:r>
              <a:rPr lang="en-US" dirty="0">
                <a:latin typeface="+mn-lt"/>
              </a:rPr>
              <a:t>Will students / </a:t>
            </a:r>
            <a:r>
              <a:rPr lang="en-US" dirty="0">
                <a:latin typeface="+mn-lt"/>
                <a:cs typeface="Calibri" panose="020F0502020204030204" pitchFamily="34" charset="0"/>
              </a:rPr>
              <a:t>f</a:t>
            </a:r>
            <a:r>
              <a:rPr lang="en-US" dirty="0">
                <a:latin typeface="+mn-lt"/>
              </a:rPr>
              <a:t>uture employees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handle language intensive tasks?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cope with multilingual and multicultural teams?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understand that there is no one “normal” way of doing things?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have </a:t>
            </a:r>
            <a:r>
              <a:rPr lang="en-GB" dirty="0">
                <a:latin typeface="+mn-lt"/>
              </a:rPr>
              <a:t>the ability to communicate or behave in ways that facilitate understanding?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be aware o</a:t>
            </a:r>
            <a:r>
              <a:rPr lang="en-US" dirty="0">
                <a:latin typeface="+mn-lt"/>
                <a:cs typeface="Calibri" panose="020F0502020204030204" pitchFamily="34" charset="0"/>
              </a:rPr>
              <a:t>f possible communication challenges? </a:t>
            </a:r>
            <a:endParaRPr lang="de-DE" dirty="0">
              <a:latin typeface="+mn-lt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15739" y="386485"/>
            <a:ext cx="9498103" cy="776109"/>
          </a:xfrm>
        </p:spPr>
        <p:txBody>
          <a:bodyPr/>
          <a:lstStyle/>
          <a:p>
            <a:r>
              <a:rPr lang="de-DE" dirty="0" err="1"/>
              <a:t>Challenges</a:t>
            </a:r>
            <a:endParaRPr lang="de-DE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2663" y="1254035"/>
            <a:ext cx="10226676" cy="4898572"/>
          </a:xfrm>
        </p:spPr>
        <p:txBody>
          <a:bodyPr/>
          <a:lstStyle/>
          <a:p>
            <a:r>
              <a:rPr lang="de-DE" dirty="0"/>
              <a:t>Language </a:t>
            </a:r>
            <a:r>
              <a:rPr lang="de-DE" dirty="0" err="1"/>
              <a:t>learning</a:t>
            </a:r>
            <a:r>
              <a:rPr lang="de-DE" dirty="0"/>
              <a:t> - a </a:t>
            </a: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</a:t>
            </a:r>
          </a:p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Discovering</a:t>
            </a:r>
            <a:r>
              <a:rPr lang="de-DE" dirty="0"/>
              <a:t> </a:t>
            </a:r>
            <a:r>
              <a:rPr lang="de-DE" dirty="0" err="1"/>
              <a:t>cultural</a:t>
            </a:r>
            <a:r>
              <a:rPr lang="de-DE" dirty="0"/>
              <a:t> di</a:t>
            </a:r>
            <a:r>
              <a:rPr lang="en-GB" dirty="0" err="1"/>
              <a:t>ff</a:t>
            </a:r>
            <a:r>
              <a:rPr lang="de-DE" dirty="0" err="1"/>
              <a:t>erences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Reflection</a:t>
            </a:r>
            <a:r>
              <a:rPr lang="de-DE" dirty="0"/>
              <a:t> on </a:t>
            </a:r>
            <a:r>
              <a:rPr lang="de-DE" dirty="0" err="1"/>
              <a:t>experiences</a:t>
            </a:r>
            <a:r>
              <a:rPr lang="de-DE" dirty="0"/>
              <a:t> o</a:t>
            </a:r>
            <a:r>
              <a:rPr lang="en-GB" dirty="0"/>
              <a:t>f difference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/>
              <a:t>Responsibility</a:t>
            </a:r>
            <a:r>
              <a:rPr lang="de-DE" dirty="0"/>
              <a:t> </a:t>
            </a:r>
            <a:r>
              <a:rPr lang="en-GB" dirty="0"/>
              <a:t>f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respectul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endParaRPr lang="de-DE" dirty="0"/>
          </a:p>
          <a:p>
            <a:r>
              <a:rPr lang="de-DE" dirty="0"/>
              <a:t> 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579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63515" y="836712"/>
            <a:ext cx="8945822" cy="722265"/>
          </a:xfrm>
        </p:spPr>
        <p:txBody>
          <a:bodyPr/>
          <a:lstStyle/>
          <a:p>
            <a:r>
              <a:rPr lang="de-DE" sz="4400" dirty="0"/>
              <a:t>Future </a:t>
            </a:r>
            <a:r>
              <a:rPr lang="de-DE" sz="4400" dirty="0" err="1"/>
              <a:t>KiVAKO</a:t>
            </a:r>
            <a:r>
              <a:rPr lang="de-DE" sz="4400" dirty="0"/>
              <a:t> </a:t>
            </a:r>
            <a:r>
              <a:rPr lang="de-DE" sz="4400" dirty="0" err="1"/>
              <a:t>courses</a:t>
            </a:r>
            <a:endParaRPr lang="de-DE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1704" y="1828800"/>
            <a:ext cx="10647636" cy="3832448"/>
          </a:xfrm>
        </p:spPr>
        <p:txBody>
          <a:bodyPr/>
          <a:lstStyle/>
          <a:p>
            <a:endParaRPr lang="de-DE" sz="4000"/>
          </a:p>
          <a:p>
            <a:r>
              <a:rPr lang="de-DE" sz="4000"/>
              <a:t>Potential </a:t>
            </a:r>
            <a:r>
              <a:rPr lang="de-DE" sz="4000" dirty="0" err="1"/>
              <a:t>of</a:t>
            </a:r>
            <a:r>
              <a:rPr lang="de-DE" sz="4000" dirty="0"/>
              <a:t> </a:t>
            </a:r>
            <a:r>
              <a:rPr lang="de-DE" sz="4000" dirty="0" err="1"/>
              <a:t>UniTandem</a:t>
            </a:r>
            <a:endParaRPr lang="de-DE" sz="4000" dirty="0"/>
          </a:p>
          <a:p>
            <a:endParaRPr lang="de-DE" sz="4000" dirty="0"/>
          </a:p>
          <a:p>
            <a:r>
              <a:rPr lang="de-DE" sz="4000" dirty="0" err="1"/>
              <a:t>Intercultural</a:t>
            </a:r>
            <a:r>
              <a:rPr lang="de-DE" sz="4000" dirty="0"/>
              <a:t> </a:t>
            </a:r>
            <a:r>
              <a:rPr lang="de-DE" sz="4000" dirty="0" err="1"/>
              <a:t>competences</a:t>
            </a:r>
            <a:r>
              <a:rPr lang="de-DE" sz="4000" dirty="0"/>
              <a:t> on the CERF </a:t>
            </a:r>
            <a:r>
              <a:rPr lang="de-DE" sz="4000" dirty="0" err="1"/>
              <a:t>level</a:t>
            </a:r>
            <a:r>
              <a:rPr lang="de-DE" sz="4000" dirty="0"/>
              <a:t> A </a:t>
            </a:r>
          </a:p>
          <a:p>
            <a:endParaRPr lang="de-DE" sz="40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88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78898" y="836712"/>
            <a:ext cx="9530439" cy="853976"/>
          </a:xfrm>
        </p:spPr>
        <p:txBody>
          <a:bodyPr/>
          <a:lstStyle/>
          <a:p>
            <a:r>
              <a:rPr lang="de-DE" sz="4800" dirty="0" err="1"/>
              <a:t>How</a:t>
            </a:r>
            <a:r>
              <a:rPr lang="de-DE" sz="4800" dirty="0"/>
              <a:t> are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sz="4800" dirty="0" err="1"/>
              <a:t>uture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 language </a:t>
            </a:r>
            <a:r>
              <a:rPr lang="de-DE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classes</a:t>
            </a:r>
            <a:r>
              <a:rPr lang="de-DE" sz="4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200400" y="2218543"/>
            <a:ext cx="8008939" cy="344270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 err="1"/>
              <a:t>Role</a:t>
            </a:r>
            <a:r>
              <a:rPr lang="de-DE" sz="3600" dirty="0"/>
              <a:t> </a:t>
            </a:r>
            <a:r>
              <a:rPr lang="de-DE" sz="3600" dirty="0" err="1"/>
              <a:t>o</a:t>
            </a:r>
            <a:r>
              <a:rPr lang="de-DE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sz="3600" dirty="0"/>
              <a:t> </a:t>
            </a:r>
            <a:r>
              <a:rPr lang="de-DE" sz="3600" dirty="0" err="1"/>
              <a:t>translation</a:t>
            </a:r>
            <a:r>
              <a:rPr lang="de-DE" sz="3600" dirty="0"/>
              <a:t> </a:t>
            </a:r>
            <a:r>
              <a:rPr lang="de-DE" sz="3600" dirty="0" err="1"/>
              <a:t>tools</a:t>
            </a:r>
            <a:r>
              <a:rPr lang="de-DE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Speech </a:t>
            </a:r>
            <a:r>
              <a:rPr lang="de-DE" sz="3600" dirty="0" err="1"/>
              <a:t>recognition</a:t>
            </a: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dirty="0"/>
              <a:t>Communication via online </a:t>
            </a:r>
            <a:r>
              <a:rPr lang="de-DE" sz="3600" dirty="0" err="1"/>
              <a:t>channels</a:t>
            </a: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36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lisätietoja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857927"/>
      </p:ext>
    </p:extLst>
  </p:cSld>
  <p:clrMapOvr>
    <a:masterClrMapping/>
  </p:clrMapOvr>
</p:sld>
</file>

<file path=ppt/theme/theme1.xml><?xml version="1.0" encoding="utf-8"?>
<a:theme xmlns:a="http://schemas.openxmlformats.org/drawingml/2006/main" name="SeAMK_powerpoint_sininen">
  <a:themeElements>
    <a:clrScheme name="SeAMK">
      <a:dk1>
        <a:srgbClr val="1E1E1E"/>
      </a:dk1>
      <a:lt1>
        <a:srgbClr val="FEFFFE"/>
      </a:lt1>
      <a:dk2>
        <a:srgbClr val="616365"/>
      </a:dk2>
      <a:lt2>
        <a:srgbClr val="E0E1DD"/>
      </a:lt2>
      <a:accent1>
        <a:srgbClr val="201751"/>
      </a:accent1>
      <a:accent2>
        <a:srgbClr val="FFB964"/>
      </a:accent2>
      <a:accent3>
        <a:srgbClr val="D0D2D2"/>
      </a:accent3>
      <a:accent4>
        <a:srgbClr val="00AEEF"/>
      </a:accent4>
      <a:accent5>
        <a:srgbClr val="989999"/>
      </a:accent5>
      <a:accent6>
        <a:srgbClr val="93C21F"/>
      </a:accent6>
      <a:hlink>
        <a:srgbClr val="00AEEF"/>
      </a:hlink>
      <a:folHlink>
        <a:srgbClr val="CD10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10" id="{8ED6D0F4-D524-ED46-87F8-3F003B2E2DC9}" vid="{A3FAFAA1-2D3F-064A-A220-1AE9323D08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9578E5B3AD3994387975835B9ABF325" ma:contentTypeVersion="0" ma:contentTypeDescription="Luo uusi asiakirja." ma:contentTypeScope="" ma:versionID="b8f790976439e48b0fd3f4af682738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ca7122fede3ce18bc736b811040ab5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08BBAA-3B43-4B4F-98A4-8A758FB0B42F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DD29F12-39D7-4ADC-82FC-0E7A3D364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A617022-8895-48D7-B1D7-BF9F7F6629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1_SeAMK_ppt_sininen</Template>
  <TotalTime>0</TotalTime>
  <Words>319</Words>
  <Application>Microsoft Office PowerPoint</Application>
  <PresentationFormat>Laajakuva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Alte DIN 1451 Mittelschrift</vt:lpstr>
      <vt:lpstr>Nunito</vt:lpstr>
      <vt:lpstr>Calibri</vt:lpstr>
      <vt:lpstr>Arial</vt:lpstr>
      <vt:lpstr>SeAMK_powerpoint_sininen</vt:lpstr>
      <vt:lpstr>KiVAKO Project  The Next Step:  From Language Fluency to Cultural Fluency </vt:lpstr>
      <vt:lpstr>KiVAKO project (2018 – 2021)</vt:lpstr>
      <vt:lpstr>Matriculation exams in languages  2009 and 2017</vt:lpstr>
      <vt:lpstr>Background</vt:lpstr>
      <vt:lpstr>KiVAKO courses </vt:lpstr>
      <vt:lpstr>Managing language intensive work life</vt:lpstr>
      <vt:lpstr>Challenges</vt:lpstr>
      <vt:lpstr>Future KiVAKO courses</vt:lpstr>
      <vt:lpstr>How are future language classes?</vt:lpstr>
      <vt:lpstr>Conflicts in communication  </vt:lpstr>
      <vt:lpstr>PowerPoint-esitys</vt:lpstr>
    </vt:vector>
  </TitlesOfParts>
  <Company>Epedu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Simon, Heli</dc:creator>
  <cp:lastModifiedBy>Päivö</cp:lastModifiedBy>
  <cp:revision>232</cp:revision>
  <dcterms:created xsi:type="dcterms:W3CDTF">2020-11-16T19:09:33Z</dcterms:created>
  <dcterms:modified xsi:type="dcterms:W3CDTF">2020-12-01T07:58:28Z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0x01010099578E5B3AD3994387975835B9ABF325</vt:lpwstr>
  </property>
</Properties>
</file>