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58" r:id="rId5"/>
    <p:sldId id="259" r:id="rId6"/>
    <p:sldId id="260" r:id="rId7"/>
    <p:sldId id="263" r:id="rId8"/>
    <p:sldId id="261" r:id="rId9"/>
    <p:sldId id="262" r:id="rId10"/>
    <p:sldId id="264" r:id="rId11"/>
    <p:sldId id="265" r:id="rId12"/>
    <p:sldId id="267" r:id="rId13"/>
    <p:sldId id="273" r:id="rId14"/>
    <p:sldId id="274" r:id="rId15"/>
    <p:sldId id="275" r:id="rId16"/>
    <p:sldId id="271"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6" autoAdjust="0"/>
    <p:restoredTop sz="94660"/>
  </p:normalViewPr>
  <p:slideViewPr>
    <p:cSldViewPr snapToGrid="0">
      <p:cViewPr varScale="1">
        <p:scale>
          <a:sx n="55" d="100"/>
          <a:sy n="55" d="100"/>
        </p:scale>
        <p:origin x="624"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1E2FDA-BF86-4008-9620-8D0F532C61A2}"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7F87700F-D23E-4012-8D2F-0980FBB83B94}">
      <dgm:prSet/>
      <dgm:spPr/>
      <dgm:t>
        <a:bodyPr/>
        <a:lstStyle/>
        <a:p>
          <a:r>
            <a:rPr lang="en-US"/>
            <a:t>The emotional intelligence literature is advancing in the different research domain, and its impacts and application to the real-life situation are remarkable.</a:t>
          </a:r>
        </a:p>
      </dgm:t>
    </dgm:pt>
    <dgm:pt modelId="{00FF5F13-6803-44AE-9127-6261AAC17C13}" type="parTrans" cxnId="{4F116268-F43E-4913-94D2-F2884FA8AF71}">
      <dgm:prSet/>
      <dgm:spPr/>
      <dgm:t>
        <a:bodyPr/>
        <a:lstStyle/>
        <a:p>
          <a:endParaRPr lang="en-US"/>
        </a:p>
      </dgm:t>
    </dgm:pt>
    <dgm:pt modelId="{C16E9F20-9DFA-4B20-9754-9BAB5A4E706B}" type="sibTrans" cxnId="{4F116268-F43E-4913-94D2-F2884FA8AF71}">
      <dgm:prSet/>
      <dgm:spPr/>
      <dgm:t>
        <a:bodyPr/>
        <a:lstStyle/>
        <a:p>
          <a:endParaRPr lang="en-US"/>
        </a:p>
      </dgm:t>
    </dgm:pt>
    <dgm:pt modelId="{1932E0CD-3501-44EE-A99C-6A3B74A0FDCD}">
      <dgm:prSet/>
      <dgm:spPr/>
      <dgm:t>
        <a:bodyPr/>
        <a:lstStyle/>
        <a:p>
          <a:r>
            <a:rPr lang="en-US"/>
            <a:t>Fifteen (15) years ago, emotional intelligence as a concept from organizational and psychology research was a controversial issue among scholars.</a:t>
          </a:r>
        </a:p>
      </dgm:t>
    </dgm:pt>
    <dgm:pt modelId="{0C064C0C-FE1B-407A-8894-5598BF8E592F}" type="parTrans" cxnId="{3AE274FD-BFBF-425E-A83B-3D0C51BE366D}">
      <dgm:prSet/>
      <dgm:spPr/>
      <dgm:t>
        <a:bodyPr/>
        <a:lstStyle/>
        <a:p>
          <a:endParaRPr lang="en-US"/>
        </a:p>
      </dgm:t>
    </dgm:pt>
    <dgm:pt modelId="{B00D4A08-62AA-4BB6-AED8-469FF22C2A2B}" type="sibTrans" cxnId="{3AE274FD-BFBF-425E-A83B-3D0C51BE366D}">
      <dgm:prSet/>
      <dgm:spPr/>
      <dgm:t>
        <a:bodyPr/>
        <a:lstStyle/>
        <a:p>
          <a:endParaRPr lang="en-US"/>
        </a:p>
      </dgm:t>
    </dgm:pt>
    <dgm:pt modelId="{DFF8E303-63B8-490B-B373-477BF834DE38}">
      <dgm:prSet/>
      <dgm:spPr/>
      <dgm:t>
        <a:bodyPr/>
        <a:lstStyle/>
        <a:p>
          <a:r>
            <a:rPr lang="en-US"/>
            <a:t>Despite the prolonged divided views, publication, citation and readership of emotional intelligence is increasing.  </a:t>
          </a:r>
        </a:p>
      </dgm:t>
    </dgm:pt>
    <dgm:pt modelId="{3F8BD14E-9D1F-491A-A6C1-FDDD33D036BB}" type="parTrans" cxnId="{89DE4B06-85E1-4FC2-82C5-516058C4A208}">
      <dgm:prSet/>
      <dgm:spPr/>
      <dgm:t>
        <a:bodyPr/>
        <a:lstStyle/>
        <a:p>
          <a:endParaRPr lang="en-US"/>
        </a:p>
      </dgm:t>
    </dgm:pt>
    <dgm:pt modelId="{C1D4F065-859D-4BD9-BE3C-74FE189C6DB7}" type="sibTrans" cxnId="{89DE4B06-85E1-4FC2-82C5-516058C4A208}">
      <dgm:prSet/>
      <dgm:spPr/>
      <dgm:t>
        <a:bodyPr/>
        <a:lstStyle/>
        <a:p>
          <a:endParaRPr lang="en-US"/>
        </a:p>
      </dgm:t>
    </dgm:pt>
    <dgm:pt modelId="{69CA78B7-C26E-4320-A203-5020DCBA9016}" type="pres">
      <dgm:prSet presAssocID="{8D1E2FDA-BF86-4008-9620-8D0F532C61A2}" presName="hierChild1" presStyleCnt="0">
        <dgm:presLayoutVars>
          <dgm:chPref val="1"/>
          <dgm:dir/>
          <dgm:animOne val="branch"/>
          <dgm:animLvl val="lvl"/>
          <dgm:resizeHandles/>
        </dgm:presLayoutVars>
      </dgm:prSet>
      <dgm:spPr/>
    </dgm:pt>
    <dgm:pt modelId="{08E40A50-E9B6-4B67-B830-2A90E70DB570}" type="pres">
      <dgm:prSet presAssocID="{7F87700F-D23E-4012-8D2F-0980FBB83B94}" presName="hierRoot1" presStyleCnt="0"/>
      <dgm:spPr/>
    </dgm:pt>
    <dgm:pt modelId="{FBDF2734-EF82-4436-96E4-7E274208CB1B}" type="pres">
      <dgm:prSet presAssocID="{7F87700F-D23E-4012-8D2F-0980FBB83B94}" presName="composite" presStyleCnt="0"/>
      <dgm:spPr/>
    </dgm:pt>
    <dgm:pt modelId="{8AAB5077-4FCB-4AEF-994A-DA505B761E62}" type="pres">
      <dgm:prSet presAssocID="{7F87700F-D23E-4012-8D2F-0980FBB83B94}" presName="background" presStyleLbl="node0" presStyleIdx="0" presStyleCnt="3"/>
      <dgm:spPr/>
    </dgm:pt>
    <dgm:pt modelId="{612EC9F8-BA06-46E4-8252-BD5BD0C11499}" type="pres">
      <dgm:prSet presAssocID="{7F87700F-D23E-4012-8D2F-0980FBB83B94}" presName="text" presStyleLbl="fgAcc0" presStyleIdx="0" presStyleCnt="3">
        <dgm:presLayoutVars>
          <dgm:chPref val="3"/>
        </dgm:presLayoutVars>
      </dgm:prSet>
      <dgm:spPr/>
    </dgm:pt>
    <dgm:pt modelId="{474ABB0F-46DC-46CC-8674-1382B8E4199F}" type="pres">
      <dgm:prSet presAssocID="{7F87700F-D23E-4012-8D2F-0980FBB83B94}" presName="hierChild2" presStyleCnt="0"/>
      <dgm:spPr/>
    </dgm:pt>
    <dgm:pt modelId="{3C29A6C0-D946-4887-98A8-691BADD214DF}" type="pres">
      <dgm:prSet presAssocID="{1932E0CD-3501-44EE-A99C-6A3B74A0FDCD}" presName="hierRoot1" presStyleCnt="0"/>
      <dgm:spPr/>
    </dgm:pt>
    <dgm:pt modelId="{4C4FBC9F-79DB-4FFE-9C01-9B8575762D31}" type="pres">
      <dgm:prSet presAssocID="{1932E0CD-3501-44EE-A99C-6A3B74A0FDCD}" presName="composite" presStyleCnt="0"/>
      <dgm:spPr/>
    </dgm:pt>
    <dgm:pt modelId="{F1B853A2-7F38-45B4-AA5E-2E167FBC7885}" type="pres">
      <dgm:prSet presAssocID="{1932E0CD-3501-44EE-A99C-6A3B74A0FDCD}" presName="background" presStyleLbl="node0" presStyleIdx="1" presStyleCnt="3"/>
      <dgm:spPr/>
    </dgm:pt>
    <dgm:pt modelId="{86097E20-26BB-4001-90A5-29805E58B86D}" type="pres">
      <dgm:prSet presAssocID="{1932E0CD-3501-44EE-A99C-6A3B74A0FDCD}" presName="text" presStyleLbl="fgAcc0" presStyleIdx="1" presStyleCnt="3">
        <dgm:presLayoutVars>
          <dgm:chPref val="3"/>
        </dgm:presLayoutVars>
      </dgm:prSet>
      <dgm:spPr/>
    </dgm:pt>
    <dgm:pt modelId="{099036E0-CFB1-496A-9F81-216982301B7B}" type="pres">
      <dgm:prSet presAssocID="{1932E0CD-3501-44EE-A99C-6A3B74A0FDCD}" presName="hierChild2" presStyleCnt="0"/>
      <dgm:spPr/>
    </dgm:pt>
    <dgm:pt modelId="{3DA32A28-1E1D-4152-B975-F00E9617AA7C}" type="pres">
      <dgm:prSet presAssocID="{DFF8E303-63B8-490B-B373-477BF834DE38}" presName="hierRoot1" presStyleCnt="0"/>
      <dgm:spPr/>
    </dgm:pt>
    <dgm:pt modelId="{D3DBA026-6BD4-44D3-B1F6-FFC276EC23C2}" type="pres">
      <dgm:prSet presAssocID="{DFF8E303-63B8-490B-B373-477BF834DE38}" presName="composite" presStyleCnt="0"/>
      <dgm:spPr/>
    </dgm:pt>
    <dgm:pt modelId="{4401B920-4AE4-4655-A980-3BA5C204E4AD}" type="pres">
      <dgm:prSet presAssocID="{DFF8E303-63B8-490B-B373-477BF834DE38}" presName="background" presStyleLbl="node0" presStyleIdx="2" presStyleCnt="3"/>
      <dgm:spPr/>
    </dgm:pt>
    <dgm:pt modelId="{D1957EDB-BD53-4BDC-A0B1-1979E3B713BE}" type="pres">
      <dgm:prSet presAssocID="{DFF8E303-63B8-490B-B373-477BF834DE38}" presName="text" presStyleLbl="fgAcc0" presStyleIdx="2" presStyleCnt="3">
        <dgm:presLayoutVars>
          <dgm:chPref val="3"/>
        </dgm:presLayoutVars>
      </dgm:prSet>
      <dgm:spPr/>
    </dgm:pt>
    <dgm:pt modelId="{B8F9B17E-B3D8-49D9-A2D6-CA970B16F880}" type="pres">
      <dgm:prSet presAssocID="{DFF8E303-63B8-490B-B373-477BF834DE38}" presName="hierChild2" presStyleCnt="0"/>
      <dgm:spPr/>
    </dgm:pt>
  </dgm:ptLst>
  <dgm:cxnLst>
    <dgm:cxn modelId="{89DE4B06-85E1-4FC2-82C5-516058C4A208}" srcId="{8D1E2FDA-BF86-4008-9620-8D0F532C61A2}" destId="{DFF8E303-63B8-490B-B373-477BF834DE38}" srcOrd="2" destOrd="0" parTransId="{3F8BD14E-9D1F-491A-A6C1-FDDD33D036BB}" sibTransId="{C1D4F065-859D-4BD9-BE3C-74FE189C6DB7}"/>
    <dgm:cxn modelId="{4F116268-F43E-4913-94D2-F2884FA8AF71}" srcId="{8D1E2FDA-BF86-4008-9620-8D0F532C61A2}" destId="{7F87700F-D23E-4012-8D2F-0980FBB83B94}" srcOrd="0" destOrd="0" parTransId="{00FF5F13-6803-44AE-9127-6261AAC17C13}" sibTransId="{C16E9F20-9DFA-4B20-9754-9BAB5A4E706B}"/>
    <dgm:cxn modelId="{54266476-82E1-47D8-BD43-CE409E4090A1}" type="presOf" srcId="{8D1E2FDA-BF86-4008-9620-8D0F532C61A2}" destId="{69CA78B7-C26E-4320-A203-5020DCBA9016}" srcOrd="0" destOrd="0" presId="urn:microsoft.com/office/officeart/2005/8/layout/hierarchy1"/>
    <dgm:cxn modelId="{D81F109E-6595-4316-A0E3-A3E8DDB1318C}" type="presOf" srcId="{1932E0CD-3501-44EE-A99C-6A3B74A0FDCD}" destId="{86097E20-26BB-4001-90A5-29805E58B86D}" srcOrd="0" destOrd="0" presId="urn:microsoft.com/office/officeart/2005/8/layout/hierarchy1"/>
    <dgm:cxn modelId="{E86617B3-F14E-45CA-9263-BF85C0F1AD3F}" type="presOf" srcId="{DFF8E303-63B8-490B-B373-477BF834DE38}" destId="{D1957EDB-BD53-4BDC-A0B1-1979E3B713BE}" srcOrd="0" destOrd="0" presId="urn:microsoft.com/office/officeart/2005/8/layout/hierarchy1"/>
    <dgm:cxn modelId="{A83EF3DD-8F3D-4FB4-B4E6-06A9C133F81B}" type="presOf" srcId="{7F87700F-D23E-4012-8D2F-0980FBB83B94}" destId="{612EC9F8-BA06-46E4-8252-BD5BD0C11499}" srcOrd="0" destOrd="0" presId="urn:microsoft.com/office/officeart/2005/8/layout/hierarchy1"/>
    <dgm:cxn modelId="{3AE274FD-BFBF-425E-A83B-3D0C51BE366D}" srcId="{8D1E2FDA-BF86-4008-9620-8D0F532C61A2}" destId="{1932E0CD-3501-44EE-A99C-6A3B74A0FDCD}" srcOrd="1" destOrd="0" parTransId="{0C064C0C-FE1B-407A-8894-5598BF8E592F}" sibTransId="{B00D4A08-62AA-4BB6-AED8-469FF22C2A2B}"/>
    <dgm:cxn modelId="{D61E50C6-F83E-44B0-A5F9-2484924A1A1F}" type="presParOf" srcId="{69CA78B7-C26E-4320-A203-5020DCBA9016}" destId="{08E40A50-E9B6-4B67-B830-2A90E70DB570}" srcOrd="0" destOrd="0" presId="urn:microsoft.com/office/officeart/2005/8/layout/hierarchy1"/>
    <dgm:cxn modelId="{3A513AB0-4FF2-4A11-AA73-1907F1B9D296}" type="presParOf" srcId="{08E40A50-E9B6-4B67-B830-2A90E70DB570}" destId="{FBDF2734-EF82-4436-96E4-7E274208CB1B}" srcOrd="0" destOrd="0" presId="urn:microsoft.com/office/officeart/2005/8/layout/hierarchy1"/>
    <dgm:cxn modelId="{92550547-E5BE-4C25-B1C3-4AC70E876A8D}" type="presParOf" srcId="{FBDF2734-EF82-4436-96E4-7E274208CB1B}" destId="{8AAB5077-4FCB-4AEF-994A-DA505B761E62}" srcOrd="0" destOrd="0" presId="urn:microsoft.com/office/officeart/2005/8/layout/hierarchy1"/>
    <dgm:cxn modelId="{DA6EC9CA-6B4D-4C8A-BD0A-E7B39ECAD365}" type="presParOf" srcId="{FBDF2734-EF82-4436-96E4-7E274208CB1B}" destId="{612EC9F8-BA06-46E4-8252-BD5BD0C11499}" srcOrd="1" destOrd="0" presId="urn:microsoft.com/office/officeart/2005/8/layout/hierarchy1"/>
    <dgm:cxn modelId="{D0C50714-CB02-4248-AD69-3E7D0A18FF4B}" type="presParOf" srcId="{08E40A50-E9B6-4B67-B830-2A90E70DB570}" destId="{474ABB0F-46DC-46CC-8674-1382B8E4199F}" srcOrd="1" destOrd="0" presId="urn:microsoft.com/office/officeart/2005/8/layout/hierarchy1"/>
    <dgm:cxn modelId="{197A1E76-50F1-40BC-BB55-0250CCB58146}" type="presParOf" srcId="{69CA78B7-C26E-4320-A203-5020DCBA9016}" destId="{3C29A6C0-D946-4887-98A8-691BADD214DF}" srcOrd="1" destOrd="0" presId="urn:microsoft.com/office/officeart/2005/8/layout/hierarchy1"/>
    <dgm:cxn modelId="{A0B7D757-69A1-4F34-BF39-1D45FE0CECC2}" type="presParOf" srcId="{3C29A6C0-D946-4887-98A8-691BADD214DF}" destId="{4C4FBC9F-79DB-4FFE-9C01-9B8575762D31}" srcOrd="0" destOrd="0" presId="urn:microsoft.com/office/officeart/2005/8/layout/hierarchy1"/>
    <dgm:cxn modelId="{D5005A3D-1831-4571-805A-F3FD5530C7E7}" type="presParOf" srcId="{4C4FBC9F-79DB-4FFE-9C01-9B8575762D31}" destId="{F1B853A2-7F38-45B4-AA5E-2E167FBC7885}" srcOrd="0" destOrd="0" presId="urn:microsoft.com/office/officeart/2005/8/layout/hierarchy1"/>
    <dgm:cxn modelId="{A3C2EC1B-E3F1-414C-900E-6B6EDEEB3EA5}" type="presParOf" srcId="{4C4FBC9F-79DB-4FFE-9C01-9B8575762D31}" destId="{86097E20-26BB-4001-90A5-29805E58B86D}" srcOrd="1" destOrd="0" presId="urn:microsoft.com/office/officeart/2005/8/layout/hierarchy1"/>
    <dgm:cxn modelId="{8231FB5A-8F7B-4F94-978C-6865E55BFBF1}" type="presParOf" srcId="{3C29A6C0-D946-4887-98A8-691BADD214DF}" destId="{099036E0-CFB1-496A-9F81-216982301B7B}" srcOrd="1" destOrd="0" presId="urn:microsoft.com/office/officeart/2005/8/layout/hierarchy1"/>
    <dgm:cxn modelId="{DD94DCC2-58E6-4E94-9E02-122D1944BC2F}" type="presParOf" srcId="{69CA78B7-C26E-4320-A203-5020DCBA9016}" destId="{3DA32A28-1E1D-4152-B975-F00E9617AA7C}" srcOrd="2" destOrd="0" presId="urn:microsoft.com/office/officeart/2005/8/layout/hierarchy1"/>
    <dgm:cxn modelId="{D42AC5B4-14EA-4A09-B95F-00EAB72F3EF9}" type="presParOf" srcId="{3DA32A28-1E1D-4152-B975-F00E9617AA7C}" destId="{D3DBA026-6BD4-44D3-B1F6-FFC276EC23C2}" srcOrd="0" destOrd="0" presId="urn:microsoft.com/office/officeart/2005/8/layout/hierarchy1"/>
    <dgm:cxn modelId="{06702AAC-0712-4FA1-AED3-A068591FE414}" type="presParOf" srcId="{D3DBA026-6BD4-44D3-B1F6-FFC276EC23C2}" destId="{4401B920-4AE4-4655-A980-3BA5C204E4AD}" srcOrd="0" destOrd="0" presId="urn:microsoft.com/office/officeart/2005/8/layout/hierarchy1"/>
    <dgm:cxn modelId="{AB76FB24-22A0-477C-BCF7-DEB221E7067E}" type="presParOf" srcId="{D3DBA026-6BD4-44D3-B1F6-FFC276EC23C2}" destId="{D1957EDB-BD53-4BDC-A0B1-1979E3B713BE}" srcOrd="1" destOrd="0" presId="urn:microsoft.com/office/officeart/2005/8/layout/hierarchy1"/>
    <dgm:cxn modelId="{D63F5469-1286-481C-AAFE-4B919FD704EE}" type="presParOf" srcId="{3DA32A28-1E1D-4152-B975-F00E9617AA7C}" destId="{B8F9B17E-B3D8-49D9-A2D6-CA970B16F88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92353C-7A1B-422C-B9C0-3449F43F94C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3021785-0EBA-44E9-B183-DE43BF6F4F36}">
      <dgm:prSet/>
      <dgm:spPr/>
      <dgm:t>
        <a:bodyPr/>
        <a:lstStyle/>
        <a:p>
          <a:pPr algn="just"/>
          <a:r>
            <a:rPr lang="en-US" dirty="0"/>
            <a:t>This study employed the keyword of ‘cultural emotional intelligence’, and it generated 502 academic works, which consist of journals, book chapters, and conference proceedings. </a:t>
          </a:r>
        </a:p>
      </dgm:t>
    </dgm:pt>
    <dgm:pt modelId="{BB2FA07E-28C2-4266-8559-F25E3BBCB51C}" type="parTrans" cxnId="{A1D3957B-4AD3-42B2-A78C-51A7150586C7}">
      <dgm:prSet/>
      <dgm:spPr/>
      <dgm:t>
        <a:bodyPr/>
        <a:lstStyle/>
        <a:p>
          <a:endParaRPr lang="en-US"/>
        </a:p>
      </dgm:t>
    </dgm:pt>
    <dgm:pt modelId="{FBE5C041-654F-4D48-B974-E1CBB24834DF}" type="sibTrans" cxnId="{A1D3957B-4AD3-42B2-A78C-51A7150586C7}">
      <dgm:prSet/>
      <dgm:spPr/>
      <dgm:t>
        <a:bodyPr/>
        <a:lstStyle/>
        <a:p>
          <a:endParaRPr lang="en-US"/>
        </a:p>
      </dgm:t>
    </dgm:pt>
    <dgm:pt modelId="{3B3E1862-9A11-4EDB-A210-C0A615849509}">
      <dgm:prSet/>
      <dgm:spPr/>
      <dgm:t>
        <a:bodyPr/>
        <a:lstStyle/>
        <a:p>
          <a:pPr algn="just"/>
          <a:r>
            <a:rPr lang="en-US" dirty="0"/>
            <a:t>This study reduced the papers the Web of Science search engine displayed to 375 articles.  Besides, the author examined the title of the papers, abstract, and excluded the articles that are not relevant and streamline the articles to 130.</a:t>
          </a:r>
        </a:p>
      </dgm:t>
    </dgm:pt>
    <dgm:pt modelId="{4194B85C-ED4C-4295-A1DE-848F7B20C15E}" type="parTrans" cxnId="{87A14C06-8861-411C-A01B-CD68BEA913F7}">
      <dgm:prSet/>
      <dgm:spPr/>
      <dgm:t>
        <a:bodyPr/>
        <a:lstStyle/>
        <a:p>
          <a:endParaRPr lang="en-US"/>
        </a:p>
      </dgm:t>
    </dgm:pt>
    <dgm:pt modelId="{FF3F3437-492A-4B15-BCC4-4CCCD136F317}" type="sibTrans" cxnId="{87A14C06-8861-411C-A01B-CD68BEA913F7}">
      <dgm:prSet/>
      <dgm:spPr/>
      <dgm:t>
        <a:bodyPr/>
        <a:lstStyle/>
        <a:p>
          <a:endParaRPr lang="en-US"/>
        </a:p>
      </dgm:t>
    </dgm:pt>
    <dgm:pt modelId="{8BF3CF92-C0A1-41D7-81F1-EC6C9254AF9B}">
      <dgm:prSet/>
      <dgm:spPr/>
      <dgm:t>
        <a:bodyPr/>
        <a:lstStyle/>
        <a:p>
          <a:pPr algn="just"/>
          <a:r>
            <a:rPr lang="en-US" dirty="0"/>
            <a:t>This bibliometric review presents a network analysis of the emotional intelligence research domain utilizing </a:t>
          </a:r>
          <a:r>
            <a:rPr lang="en-US" dirty="0" err="1"/>
            <a:t>VOSviewer</a:t>
          </a:r>
          <a:r>
            <a:rPr lang="en-US" dirty="0"/>
            <a:t> software (Van Eck and Waltman, 2013) for bibliometric data mapping for the articles published from 2001 to 2020.</a:t>
          </a:r>
        </a:p>
      </dgm:t>
    </dgm:pt>
    <dgm:pt modelId="{615F0CA9-C953-42D8-A9E5-2919E90011D5}" type="parTrans" cxnId="{1DDDCB4C-A1E9-40B4-B257-457BA91D1441}">
      <dgm:prSet/>
      <dgm:spPr/>
      <dgm:t>
        <a:bodyPr/>
        <a:lstStyle/>
        <a:p>
          <a:endParaRPr lang="en-US"/>
        </a:p>
      </dgm:t>
    </dgm:pt>
    <dgm:pt modelId="{540A2ABD-9129-4527-AF1E-E1E7162512A3}" type="sibTrans" cxnId="{1DDDCB4C-A1E9-40B4-B257-457BA91D1441}">
      <dgm:prSet/>
      <dgm:spPr/>
      <dgm:t>
        <a:bodyPr/>
        <a:lstStyle/>
        <a:p>
          <a:endParaRPr lang="en-US"/>
        </a:p>
      </dgm:t>
    </dgm:pt>
    <dgm:pt modelId="{B5334006-DA9B-4DC4-ABAB-6E0632C35007}" type="pres">
      <dgm:prSet presAssocID="{0092353C-7A1B-422C-B9C0-3449F43F94CE}" presName="root" presStyleCnt="0">
        <dgm:presLayoutVars>
          <dgm:dir/>
          <dgm:resizeHandles val="exact"/>
        </dgm:presLayoutVars>
      </dgm:prSet>
      <dgm:spPr/>
    </dgm:pt>
    <dgm:pt modelId="{9A8A19BF-02FA-46A1-BA21-BCD1463A3379}" type="pres">
      <dgm:prSet presAssocID="{43021785-0EBA-44E9-B183-DE43BF6F4F36}" presName="compNode" presStyleCnt="0"/>
      <dgm:spPr/>
    </dgm:pt>
    <dgm:pt modelId="{59F8D52B-FAD0-4B2A-8EE1-FA76C4329C1A}" type="pres">
      <dgm:prSet presAssocID="{43021785-0EBA-44E9-B183-DE43BF6F4F36}" presName="bgRect" presStyleLbl="bgShp" presStyleIdx="0" presStyleCnt="3"/>
      <dgm:spPr/>
    </dgm:pt>
    <dgm:pt modelId="{D78BA6E5-521C-403E-8F8D-2B5814BBA9A7}" type="pres">
      <dgm:prSet presAssocID="{43021785-0EBA-44E9-B183-DE43BF6F4F3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Book"/>
        </a:ext>
      </dgm:extLst>
    </dgm:pt>
    <dgm:pt modelId="{B2DB30A2-4BEA-4365-A798-B1F131554DA8}" type="pres">
      <dgm:prSet presAssocID="{43021785-0EBA-44E9-B183-DE43BF6F4F36}" presName="spaceRect" presStyleCnt="0"/>
      <dgm:spPr/>
    </dgm:pt>
    <dgm:pt modelId="{4C892290-D7DD-47F2-A3B2-EBEBF57CFE71}" type="pres">
      <dgm:prSet presAssocID="{43021785-0EBA-44E9-B183-DE43BF6F4F36}" presName="parTx" presStyleLbl="revTx" presStyleIdx="0" presStyleCnt="3">
        <dgm:presLayoutVars>
          <dgm:chMax val="0"/>
          <dgm:chPref val="0"/>
        </dgm:presLayoutVars>
      </dgm:prSet>
      <dgm:spPr/>
    </dgm:pt>
    <dgm:pt modelId="{744B52CA-0534-4730-A0DC-6FA989929F35}" type="pres">
      <dgm:prSet presAssocID="{FBE5C041-654F-4D48-B974-E1CBB24834DF}" presName="sibTrans" presStyleCnt="0"/>
      <dgm:spPr/>
    </dgm:pt>
    <dgm:pt modelId="{915B3E17-4A9E-4BF4-9109-31EBAEA14435}" type="pres">
      <dgm:prSet presAssocID="{3B3E1862-9A11-4EDB-A210-C0A615849509}" presName="compNode" presStyleCnt="0"/>
      <dgm:spPr/>
    </dgm:pt>
    <dgm:pt modelId="{031E85E5-EF4E-4AF0-93F4-A254ACFB503B}" type="pres">
      <dgm:prSet presAssocID="{3B3E1862-9A11-4EDB-A210-C0A615849509}" presName="bgRect" presStyleLbl="bgShp" presStyleIdx="1" presStyleCnt="3"/>
      <dgm:spPr/>
    </dgm:pt>
    <dgm:pt modelId="{AD474D98-38C9-4FE7-913F-94949C52ED8F}" type="pres">
      <dgm:prSet presAssocID="{3B3E1862-9A11-4EDB-A210-C0A61584950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ypewriter"/>
        </a:ext>
      </dgm:extLst>
    </dgm:pt>
    <dgm:pt modelId="{077C3877-D6F3-47FB-B342-86EB0ED97CDE}" type="pres">
      <dgm:prSet presAssocID="{3B3E1862-9A11-4EDB-A210-C0A615849509}" presName="spaceRect" presStyleCnt="0"/>
      <dgm:spPr/>
    </dgm:pt>
    <dgm:pt modelId="{91B70590-3F3E-46AD-A8BA-5EF8BBD14C9A}" type="pres">
      <dgm:prSet presAssocID="{3B3E1862-9A11-4EDB-A210-C0A615849509}" presName="parTx" presStyleLbl="revTx" presStyleIdx="1" presStyleCnt="3">
        <dgm:presLayoutVars>
          <dgm:chMax val="0"/>
          <dgm:chPref val="0"/>
        </dgm:presLayoutVars>
      </dgm:prSet>
      <dgm:spPr/>
    </dgm:pt>
    <dgm:pt modelId="{EE9BB857-B1F6-4BB5-8D69-08CE46834F5E}" type="pres">
      <dgm:prSet presAssocID="{FF3F3437-492A-4B15-BCC4-4CCCD136F317}" presName="sibTrans" presStyleCnt="0"/>
      <dgm:spPr/>
    </dgm:pt>
    <dgm:pt modelId="{E781464E-252A-4C95-897F-24DBB03C7230}" type="pres">
      <dgm:prSet presAssocID="{8BF3CF92-C0A1-41D7-81F1-EC6C9254AF9B}" presName="compNode" presStyleCnt="0"/>
      <dgm:spPr/>
    </dgm:pt>
    <dgm:pt modelId="{9414A5B6-F643-4E2B-BACD-31A01EC66355}" type="pres">
      <dgm:prSet presAssocID="{8BF3CF92-C0A1-41D7-81F1-EC6C9254AF9B}" presName="bgRect" presStyleLbl="bgShp" presStyleIdx="2" presStyleCnt="3"/>
      <dgm:spPr/>
    </dgm:pt>
    <dgm:pt modelId="{F5D73EAF-CC50-445F-824A-F64D2ED3469C}" type="pres">
      <dgm:prSet presAssocID="{8BF3CF92-C0A1-41D7-81F1-EC6C9254AF9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atistics"/>
        </a:ext>
      </dgm:extLst>
    </dgm:pt>
    <dgm:pt modelId="{A55C8E3A-6ED7-4E11-9C92-A2110EB6EF9D}" type="pres">
      <dgm:prSet presAssocID="{8BF3CF92-C0A1-41D7-81F1-EC6C9254AF9B}" presName="spaceRect" presStyleCnt="0"/>
      <dgm:spPr/>
    </dgm:pt>
    <dgm:pt modelId="{68396D89-7C04-4DFD-998E-3C2E7E477839}" type="pres">
      <dgm:prSet presAssocID="{8BF3CF92-C0A1-41D7-81F1-EC6C9254AF9B}" presName="parTx" presStyleLbl="revTx" presStyleIdx="2" presStyleCnt="3">
        <dgm:presLayoutVars>
          <dgm:chMax val="0"/>
          <dgm:chPref val="0"/>
        </dgm:presLayoutVars>
      </dgm:prSet>
      <dgm:spPr/>
    </dgm:pt>
  </dgm:ptLst>
  <dgm:cxnLst>
    <dgm:cxn modelId="{87A14C06-8861-411C-A01B-CD68BEA913F7}" srcId="{0092353C-7A1B-422C-B9C0-3449F43F94CE}" destId="{3B3E1862-9A11-4EDB-A210-C0A615849509}" srcOrd="1" destOrd="0" parTransId="{4194B85C-ED4C-4295-A1DE-848F7B20C15E}" sibTransId="{FF3F3437-492A-4B15-BCC4-4CCCD136F317}"/>
    <dgm:cxn modelId="{1DDDCB4C-A1E9-40B4-B257-457BA91D1441}" srcId="{0092353C-7A1B-422C-B9C0-3449F43F94CE}" destId="{8BF3CF92-C0A1-41D7-81F1-EC6C9254AF9B}" srcOrd="2" destOrd="0" parTransId="{615F0CA9-C953-42D8-A9E5-2919E90011D5}" sibTransId="{540A2ABD-9129-4527-AF1E-E1E7162512A3}"/>
    <dgm:cxn modelId="{A1D3957B-4AD3-42B2-A78C-51A7150586C7}" srcId="{0092353C-7A1B-422C-B9C0-3449F43F94CE}" destId="{43021785-0EBA-44E9-B183-DE43BF6F4F36}" srcOrd="0" destOrd="0" parTransId="{BB2FA07E-28C2-4266-8559-F25E3BBCB51C}" sibTransId="{FBE5C041-654F-4D48-B974-E1CBB24834DF}"/>
    <dgm:cxn modelId="{A1898C7C-31CA-4DD0-932C-1B89C0E340B6}" type="presOf" srcId="{3B3E1862-9A11-4EDB-A210-C0A615849509}" destId="{91B70590-3F3E-46AD-A8BA-5EF8BBD14C9A}" srcOrd="0" destOrd="0" presId="urn:microsoft.com/office/officeart/2018/2/layout/IconVerticalSolidList"/>
    <dgm:cxn modelId="{B7D39482-4ED4-4ECB-9E10-40E447A5D12D}" type="presOf" srcId="{43021785-0EBA-44E9-B183-DE43BF6F4F36}" destId="{4C892290-D7DD-47F2-A3B2-EBEBF57CFE71}" srcOrd="0" destOrd="0" presId="urn:microsoft.com/office/officeart/2018/2/layout/IconVerticalSolidList"/>
    <dgm:cxn modelId="{48D7F6B0-AD12-474B-B4BB-42A55C785C55}" type="presOf" srcId="{0092353C-7A1B-422C-B9C0-3449F43F94CE}" destId="{B5334006-DA9B-4DC4-ABAB-6E0632C35007}" srcOrd="0" destOrd="0" presId="urn:microsoft.com/office/officeart/2018/2/layout/IconVerticalSolidList"/>
    <dgm:cxn modelId="{5C1040D6-4FCD-4E9A-A4F3-D5F43D99F483}" type="presOf" srcId="{8BF3CF92-C0A1-41D7-81F1-EC6C9254AF9B}" destId="{68396D89-7C04-4DFD-998E-3C2E7E477839}" srcOrd="0" destOrd="0" presId="urn:microsoft.com/office/officeart/2018/2/layout/IconVerticalSolidList"/>
    <dgm:cxn modelId="{2111E775-06A3-4BB9-8C85-DD8C62F44433}" type="presParOf" srcId="{B5334006-DA9B-4DC4-ABAB-6E0632C35007}" destId="{9A8A19BF-02FA-46A1-BA21-BCD1463A3379}" srcOrd="0" destOrd="0" presId="urn:microsoft.com/office/officeart/2018/2/layout/IconVerticalSolidList"/>
    <dgm:cxn modelId="{15CA160A-9131-4095-9D69-E9A230FA0CBF}" type="presParOf" srcId="{9A8A19BF-02FA-46A1-BA21-BCD1463A3379}" destId="{59F8D52B-FAD0-4B2A-8EE1-FA76C4329C1A}" srcOrd="0" destOrd="0" presId="urn:microsoft.com/office/officeart/2018/2/layout/IconVerticalSolidList"/>
    <dgm:cxn modelId="{0B0DB002-84E5-4305-A89B-EB522CE1C51F}" type="presParOf" srcId="{9A8A19BF-02FA-46A1-BA21-BCD1463A3379}" destId="{D78BA6E5-521C-403E-8F8D-2B5814BBA9A7}" srcOrd="1" destOrd="0" presId="urn:microsoft.com/office/officeart/2018/2/layout/IconVerticalSolidList"/>
    <dgm:cxn modelId="{0A862A84-2BCA-4B02-B0A2-2B97F3AB2BB9}" type="presParOf" srcId="{9A8A19BF-02FA-46A1-BA21-BCD1463A3379}" destId="{B2DB30A2-4BEA-4365-A798-B1F131554DA8}" srcOrd="2" destOrd="0" presId="urn:microsoft.com/office/officeart/2018/2/layout/IconVerticalSolidList"/>
    <dgm:cxn modelId="{3F3D0C6A-2CDC-4771-9698-EA27B242AFF5}" type="presParOf" srcId="{9A8A19BF-02FA-46A1-BA21-BCD1463A3379}" destId="{4C892290-D7DD-47F2-A3B2-EBEBF57CFE71}" srcOrd="3" destOrd="0" presId="urn:microsoft.com/office/officeart/2018/2/layout/IconVerticalSolidList"/>
    <dgm:cxn modelId="{C66F89A1-A626-4B7D-9756-581F71658127}" type="presParOf" srcId="{B5334006-DA9B-4DC4-ABAB-6E0632C35007}" destId="{744B52CA-0534-4730-A0DC-6FA989929F35}" srcOrd="1" destOrd="0" presId="urn:microsoft.com/office/officeart/2018/2/layout/IconVerticalSolidList"/>
    <dgm:cxn modelId="{C8040726-4EF8-4273-8DA3-84123894216C}" type="presParOf" srcId="{B5334006-DA9B-4DC4-ABAB-6E0632C35007}" destId="{915B3E17-4A9E-4BF4-9109-31EBAEA14435}" srcOrd="2" destOrd="0" presId="urn:microsoft.com/office/officeart/2018/2/layout/IconVerticalSolidList"/>
    <dgm:cxn modelId="{961A6B52-8629-4FCC-946E-6B4E459D4479}" type="presParOf" srcId="{915B3E17-4A9E-4BF4-9109-31EBAEA14435}" destId="{031E85E5-EF4E-4AF0-93F4-A254ACFB503B}" srcOrd="0" destOrd="0" presId="urn:microsoft.com/office/officeart/2018/2/layout/IconVerticalSolidList"/>
    <dgm:cxn modelId="{DC9CADF7-A75C-458F-AA45-3B293E507464}" type="presParOf" srcId="{915B3E17-4A9E-4BF4-9109-31EBAEA14435}" destId="{AD474D98-38C9-4FE7-913F-94949C52ED8F}" srcOrd="1" destOrd="0" presId="urn:microsoft.com/office/officeart/2018/2/layout/IconVerticalSolidList"/>
    <dgm:cxn modelId="{7CB01CA7-A116-442E-9983-866766304744}" type="presParOf" srcId="{915B3E17-4A9E-4BF4-9109-31EBAEA14435}" destId="{077C3877-D6F3-47FB-B342-86EB0ED97CDE}" srcOrd="2" destOrd="0" presId="urn:microsoft.com/office/officeart/2018/2/layout/IconVerticalSolidList"/>
    <dgm:cxn modelId="{ADE00F8A-61AB-47BF-A5FE-BD83FF286FCE}" type="presParOf" srcId="{915B3E17-4A9E-4BF4-9109-31EBAEA14435}" destId="{91B70590-3F3E-46AD-A8BA-5EF8BBD14C9A}" srcOrd="3" destOrd="0" presId="urn:microsoft.com/office/officeart/2018/2/layout/IconVerticalSolidList"/>
    <dgm:cxn modelId="{F003A1D9-E8C4-4C1C-90D8-DA4414E76513}" type="presParOf" srcId="{B5334006-DA9B-4DC4-ABAB-6E0632C35007}" destId="{EE9BB857-B1F6-4BB5-8D69-08CE46834F5E}" srcOrd="3" destOrd="0" presId="urn:microsoft.com/office/officeart/2018/2/layout/IconVerticalSolidList"/>
    <dgm:cxn modelId="{1EB34F45-8C88-45D3-AAE3-3CEF8380A464}" type="presParOf" srcId="{B5334006-DA9B-4DC4-ABAB-6E0632C35007}" destId="{E781464E-252A-4C95-897F-24DBB03C7230}" srcOrd="4" destOrd="0" presId="urn:microsoft.com/office/officeart/2018/2/layout/IconVerticalSolidList"/>
    <dgm:cxn modelId="{16958CBC-B793-4EE8-B376-82F41EEAC3BF}" type="presParOf" srcId="{E781464E-252A-4C95-897F-24DBB03C7230}" destId="{9414A5B6-F643-4E2B-BACD-31A01EC66355}" srcOrd="0" destOrd="0" presId="urn:microsoft.com/office/officeart/2018/2/layout/IconVerticalSolidList"/>
    <dgm:cxn modelId="{07EBF7C9-227B-4508-9BDC-4C1962496BB1}" type="presParOf" srcId="{E781464E-252A-4C95-897F-24DBB03C7230}" destId="{F5D73EAF-CC50-445F-824A-F64D2ED3469C}" srcOrd="1" destOrd="0" presId="urn:microsoft.com/office/officeart/2018/2/layout/IconVerticalSolidList"/>
    <dgm:cxn modelId="{B146DD5E-8B8D-4F50-A066-7B39EEE4A691}" type="presParOf" srcId="{E781464E-252A-4C95-897F-24DBB03C7230}" destId="{A55C8E3A-6ED7-4E11-9C92-A2110EB6EF9D}" srcOrd="2" destOrd="0" presId="urn:microsoft.com/office/officeart/2018/2/layout/IconVerticalSolidList"/>
    <dgm:cxn modelId="{4883C48D-6114-4507-B789-CE20942F7DE9}" type="presParOf" srcId="{E781464E-252A-4C95-897F-24DBB03C7230}" destId="{68396D89-7C04-4DFD-998E-3C2E7E47783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F163EB-BC4A-4829-92DA-4FB540ADD877}" type="doc">
      <dgm:prSet loTypeId="urn:microsoft.com/office/officeart/2005/8/layout/hierarchy4" loCatId="list" qsTypeId="urn:microsoft.com/office/officeart/2005/8/quickstyle/simple1" qsCatId="simple" csTypeId="urn:microsoft.com/office/officeart/2005/8/colors/colorful5" csCatId="colorful" phldr="1"/>
      <dgm:spPr/>
      <dgm:t>
        <a:bodyPr/>
        <a:lstStyle/>
        <a:p>
          <a:endParaRPr lang="en-CA"/>
        </a:p>
      </dgm:t>
    </dgm:pt>
    <dgm:pt modelId="{21543515-F5BF-4B76-8910-51805B37E7F9}">
      <dgm:prSet phldrT="[Text]"/>
      <dgm:spPr/>
      <dgm:t>
        <a:bodyPr/>
        <a:lstStyle/>
        <a:p>
          <a:r>
            <a:rPr lang="en-US" b="1" dirty="0">
              <a:latin typeface="Arial" panose="020B0604020202020204" pitchFamily="34" charset="0"/>
              <a:cs typeface="Arial" panose="020B0604020202020204" pitchFamily="34" charset="0"/>
            </a:rPr>
            <a:t>Step 1: Research Design</a:t>
          </a:r>
        </a:p>
        <a:p>
          <a:r>
            <a:rPr lang="en-US" dirty="0">
              <a:latin typeface="Arial" panose="020B0604020202020204" pitchFamily="34" charset="0"/>
              <a:cs typeface="Arial" panose="020B0604020202020204" pitchFamily="34" charset="0"/>
            </a:rPr>
            <a:t>* Decide on your research question.</a:t>
          </a:r>
        </a:p>
        <a:p>
          <a:r>
            <a:rPr lang="en-US" dirty="0">
              <a:latin typeface="Arial" panose="020B0604020202020204" pitchFamily="34" charset="0"/>
              <a:cs typeface="Arial" panose="020B0604020202020204" pitchFamily="34" charset="0"/>
            </a:rPr>
            <a:t>* Decide on quantitative type:  Descriptive, Correlational, Multidimensional Scaling (MDS), Principal Component Analysis (PCA), Cluster Analysis, Network Analysis [bibliographic coupling, co-word, co-author, co-citation, direct citation]. Specific data analysis technique or mixed technique to tackle your research question(s)?</a:t>
          </a:r>
          <a:endParaRPr lang="en-CA" dirty="0"/>
        </a:p>
      </dgm:t>
    </dgm:pt>
    <dgm:pt modelId="{FB957666-3782-4EA8-9D49-129949FB2F8B}" type="parTrans" cxnId="{63099B20-6020-437F-9355-4282F64ABB2A}">
      <dgm:prSet/>
      <dgm:spPr/>
      <dgm:t>
        <a:bodyPr/>
        <a:lstStyle/>
        <a:p>
          <a:endParaRPr lang="en-CA"/>
        </a:p>
      </dgm:t>
    </dgm:pt>
    <dgm:pt modelId="{F0CBA676-9842-43BC-83CB-93330F9CED30}" type="sibTrans" cxnId="{63099B20-6020-437F-9355-4282F64ABB2A}">
      <dgm:prSet/>
      <dgm:spPr/>
      <dgm:t>
        <a:bodyPr/>
        <a:lstStyle/>
        <a:p>
          <a:endParaRPr lang="en-CA"/>
        </a:p>
      </dgm:t>
    </dgm:pt>
    <dgm:pt modelId="{ACA6B2FF-A664-401D-A6A7-381AEFF0C01F}">
      <dgm:prSet phldrT="[Text]"/>
      <dgm:spPr/>
      <dgm:t>
        <a:bodyPr/>
        <a:lstStyle/>
        <a:p>
          <a:r>
            <a:rPr lang="en-US" b="1" dirty="0">
              <a:latin typeface="Arial" panose="020B0604020202020204" pitchFamily="34" charset="0"/>
              <a:cs typeface="Arial" panose="020B0604020202020204" pitchFamily="34" charset="0"/>
            </a:rPr>
            <a:t>Step 2: Bibliometric Data Source</a:t>
          </a:r>
        </a:p>
        <a:p>
          <a:r>
            <a:rPr lang="en-US" dirty="0">
              <a:latin typeface="Arial" panose="020B0604020202020204" pitchFamily="34" charset="0"/>
              <a:cs typeface="Arial" panose="020B0604020202020204" pitchFamily="34" charset="0"/>
            </a:rPr>
            <a:t>*  Decide on the appropriate database [Social Sciences Citation Index (SSCI), Scopus or others].</a:t>
          </a:r>
        </a:p>
        <a:p>
          <a:r>
            <a:rPr lang="en-US" dirty="0">
              <a:latin typeface="Arial" panose="020B0604020202020204" pitchFamily="34" charset="0"/>
              <a:cs typeface="Arial" panose="020B0604020202020204" pitchFamily="34" charset="0"/>
            </a:rPr>
            <a:t>* Search, filter and export bibliographic data [search criteria with best practices, selection of relevant journal, different criteria filtering - research context, citation.</a:t>
          </a:r>
          <a:endParaRPr lang="en-CA" dirty="0"/>
        </a:p>
      </dgm:t>
    </dgm:pt>
    <dgm:pt modelId="{BB93C1CA-5DC0-4B92-8FD1-D876063B0FAD}" type="parTrans" cxnId="{E1A3A25B-0174-419C-A062-7B35C8711857}">
      <dgm:prSet/>
      <dgm:spPr/>
      <dgm:t>
        <a:bodyPr/>
        <a:lstStyle/>
        <a:p>
          <a:endParaRPr lang="en-CA"/>
        </a:p>
      </dgm:t>
    </dgm:pt>
    <dgm:pt modelId="{91DB8094-BE8B-4D70-A877-9B885001C306}" type="sibTrans" cxnId="{E1A3A25B-0174-419C-A062-7B35C8711857}">
      <dgm:prSet/>
      <dgm:spPr/>
      <dgm:t>
        <a:bodyPr/>
        <a:lstStyle/>
        <a:p>
          <a:endParaRPr lang="en-CA"/>
        </a:p>
      </dgm:t>
    </dgm:pt>
    <dgm:pt modelId="{BEC3BF7A-47D3-469B-8536-725F4BB4F79D}">
      <dgm:prSet phldrT="[Text]"/>
      <dgm:spPr/>
      <dgm:t>
        <a:bodyPr/>
        <a:lstStyle/>
        <a:p>
          <a:r>
            <a:rPr lang="en-US" b="1" dirty="0"/>
            <a:t>Step 4:  Data Visualization</a:t>
          </a:r>
        </a:p>
        <a:p>
          <a:r>
            <a:rPr lang="en-US" dirty="0"/>
            <a:t>* Decide on visualization method (Refer to step 1 for a choice).</a:t>
          </a:r>
        </a:p>
        <a:p>
          <a:r>
            <a:rPr lang="en-US" dirty="0"/>
            <a:t>* Decide on the appropriate software that align with  your visualization method. Check appropriate software in step 3.</a:t>
          </a:r>
          <a:endParaRPr lang="en-CA" dirty="0"/>
        </a:p>
      </dgm:t>
    </dgm:pt>
    <dgm:pt modelId="{D7E428EB-AEC0-4270-ACDB-C9F4A769B39D}" type="parTrans" cxnId="{F2C1D8B3-DD79-4526-BDA1-16C94A34A9B0}">
      <dgm:prSet/>
      <dgm:spPr/>
      <dgm:t>
        <a:bodyPr/>
        <a:lstStyle/>
        <a:p>
          <a:endParaRPr lang="en-CA"/>
        </a:p>
      </dgm:t>
    </dgm:pt>
    <dgm:pt modelId="{DFEC8F75-D066-4606-9C16-ED10C39D058E}" type="sibTrans" cxnId="{F2C1D8B3-DD79-4526-BDA1-16C94A34A9B0}">
      <dgm:prSet/>
      <dgm:spPr/>
      <dgm:t>
        <a:bodyPr/>
        <a:lstStyle/>
        <a:p>
          <a:endParaRPr lang="en-CA"/>
        </a:p>
      </dgm:t>
    </dgm:pt>
    <dgm:pt modelId="{299A3A7A-10BD-4C61-943B-ACB61D993D51}">
      <dgm:prSet phldrT="[Text]"/>
      <dgm:spPr/>
      <dgm:t>
        <a:bodyPr/>
        <a:lstStyle/>
        <a:p>
          <a:r>
            <a:rPr lang="en-US" b="1" dirty="0"/>
            <a:t>Step 5: Result and Interpretation</a:t>
          </a:r>
        </a:p>
        <a:p>
          <a:r>
            <a:rPr lang="en-US" dirty="0"/>
            <a:t>* Present your results in tablets and figures.</a:t>
          </a:r>
        </a:p>
        <a:p>
          <a:r>
            <a:rPr lang="en-US" dirty="0"/>
            <a:t>* Describe the insights from your results and interpret the findings.</a:t>
          </a:r>
        </a:p>
        <a:p>
          <a:r>
            <a:rPr lang="en-US" dirty="0"/>
            <a:t>*Apply your findings.</a:t>
          </a:r>
          <a:endParaRPr lang="en-CA" dirty="0"/>
        </a:p>
      </dgm:t>
    </dgm:pt>
    <dgm:pt modelId="{35198EAB-4740-43C0-977B-ACD08DA50BD0}" type="parTrans" cxnId="{F855E8BF-785D-4D04-B1A2-F861B6C15DD2}">
      <dgm:prSet/>
      <dgm:spPr/>
      <dgm:t>
        <a:bodyPr/>
        <a:lstStyle/>
        <a:p>
          <a:endParaRPr lang="en-CA"/>
        </a:p>
      </dgm:t>
    </dgm:pt>
    <dgm:pt modelId="{D208EA32-2DD4-47DD-B609-DA2AB5D55DD2}" type="sibTrans" cxnId="{F855E8BF-785D-4D04-B1A2-F861B6C15DD2}">
      <dgm:prSet/>
      <dgm:spPr/>
      <dgm:t>
        <a:bodyPr/>
        <a:lstStyle/>
        <a:p>
          <a:endParaRPr lang="en-CA"/>
        </a:p>
      </dgm:t>
    </dgm:pt>
    <dgm:pt modelId="{30301918-EEAC-4389-A3EB-FAD3D7EDEDE1}">
      <dgm:prSet phldrT="[Text]"/>
      <dgm:spPr/>
      <dgm:t>
        <a:bodyPr/>
        <a:lstStyle/>
        <a:p>
          <a:r>
            <a:rPr lang="en-US" b="1" dirty="0">
              <a:latin typeface="Arial" panose="020B0604020202020204" pitchFamily="34" charset="0"/>
              <a:cs typeface="Arial" panose="020B0604020202020204" pitchFamily="34" charset="0"/>
            </a:rPr>
            <a:t>Step 3: Bibliometric data analysis</a:t>
          </a:r>
        </a:p>
        <a:p>
          <a:r>
            <a:rPr lang="en-US" dirty="0">
              <a:latin typeface="Arial" panose="020B0604020202020204" pitchFamily="34" charset="0"/>
              <a:cs typeface="Arial" panose="020B0604020202020204" pitchFamily="34" charset="0"/>
            </a:rPr>
            <a:t>* Decide on appropriate software with precision for the first stage analysis [</a:t>
          </a:r>
          <a:r>
            <a:rPr lang="en-US" dirty="0" err="1">
              <a:latin typeface="Arial" panose="020B0604020202020204" pitchFamily="34" charset="0"/>
              <a:cs typeface="Arial" panose="020B0604020202020204" pitchFamily="34" charset="0"/>
            </a:rPr>
            <a:t>VOSviewer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BibExcel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HistCite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CiteSpace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Pajek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PoP</a:t>
          </a:r>
          <a:r>
            <a:rPr lang="en-US" dirty="0">
              <a:latin typeface="Arial" panose="020B0604020202020204" pitchFamily="34" charset="0"/>
              <a:cs typeface="Arial" panose="020B0604020202020204" pitchFamily="34" charset="0"/>
            </a:rPr>
            <a:t> (Publish or Perish, </a:t>
          </a:r>
          <a:r>
            <a:rPr lang="en-US" dirty="0" err="1">
              <a:latin typeface="Arial" panose="020B0604020202020204" pitchFamily="34" charset="0"/>
              <a:cs typeface="Arial" panose="020B0604020202020204" pitchFamily="34" charset="0"/>
            </a:rPr>
            <a:t>UCINet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Netdraw</a:t>
          </a:r>
          <a:r>
            <a:rPr lang="en-US" dirty="0">
              <a:latin typeface="Arial" panose="020B0604020202020204" pitchFamily="34" charset="0"/>
              <a:cs typeface="Arial" panose="020B0604020202020204" pitchFamily="34" charset="0"/>
            </a:rPr>
            <a:t>, Gephi, </a:t>
          </a:r>
          <a:r>
            <a:rPr lang="en-US" dirty="0" err="1">
              <a:latin typeface="Arial" panose="020B0604020202020204" pitchFamily="34" charset="0"/>
              <a:cs typeface="Arial" panose="020B0604020202020204" pitchFamily="34" charset="0"/>
            </a:rPr>
            <a:t>Bibliometrix</a:t>
          </a:r>
          <a:r>
            <a:rPr lang="en-US" dirty="0">
              <a:latin typeface="Arial" panose="020B0604020202020204" pitchFamily="34" charset="0"/>
              <a:cs typeface="Arial" panose="020B0604020202020204" pitchFamily="34" charset="0"/>
            </a:rPr>
            <a:t> package of R and many more].</a:t>
          </a:r>
        </a:p>
        <a:p>
          <a:r>
            <a:rPr lang="en-US" dirty="0">
              <a:latin typeface="Arial" panose="020B0604020202020204" pitchFamily="34" charset="0"/>
              <a:cs typeface="Arial" panose="020B0604020202020204" pitchFamily="34" charset="0"/>
            </a:rPr>
            <a:t>* Decide if second stage analysis with the result of the first stage is necessary or not. If necessary, think on software like [Excel, SPSS, Minitab, STATA, NVivo and others].</a:t>
          </a:r>
        </a:p>
        <a:p>
          <a:r>
            <a:rPr lang="en-US" dirty="0">
              <a:latin typeface="Arial" panose="020B0604020202020204" pitchFamily="34" charset="0"/>
              <a:cs typeface="Arial" panose="020B0604020202020204" pitchFamily="34" charset="0"/>
            </a:rPr>
            <a:t>* Data cleaning.</a:t>
          </a:r>
        </a:p>
        <a:p>
          <a:r>
            <a:rPr lang="en-US" dirty="0">
              <a:latin typeface="Arial" panose="020B0604020202020204" pitchFamily="34" charset="0"/>
              <a:cs typeface="Arial" panose="020B0604020202020204" pitchFamily="34" charset="0"/>
            </a:rPr>
            <a:t>*  Conduct your desire bibliometric analysis.</a:t>
          </a:r>
          <a:endParaRPr lang="en-CA" dirty="0"/>
        </a:p>
      </dgm:t>
    </dgm:pt>
    <dgm:pt modelId="{E2E40D10-A1A9-47B3-9049-19E3D95C65B0}" type="parTrans" cxnId="{DAC5DFD8-9581-44AA-953D-830BAB10D9C8}">
      <dgm:prSet/>
      <dgm:spPr/>
      <dgm:t>
        <a:bodyPr/>
        <a:lstStyle/>
        <a:p>
          <a:endParaRPr lang="en-CA"/>
        </a:p>
      </dgm:t>
    </dgm:pt>
    <dgm:pt modelId="{269CC4C5-2F34-497A-9880-66FA3D4702D3}" type="sibTrans" cxnId="{DAC5DFD8-9581-44AA-953D-830BAB10D9C8}">
      <dgm:prSet/>
      <dgm:spPr/>
      <dgm:t>
        <a:bodyPr/>
        <a:lstStyle/>
        <a:p>
          <a:endParaRPr lang="en-CA"/>
        </a:p>
      </dgm:t>
    </dgm:pt>
    <dgm:pt modelId="{30C3DC55-80E8-4CFD-AD42-FDED3359227D}">
      <dgm:prSet phldrT="[Text]"/>
      <dgm:spPr/>
      <dgm:t>
        <a:bodyPr/>
        <a:lstStyle/>
        <a:p>
          <a:r>
            <a:rPr lang="en-US" b="1" dirty="0"/>
            <a:t>Step 6: Conclusion</a:t>
          </a:r>
        </a:p>
        <a:p>
          <a:r>
            <a:rPr lang="en-US" dirty="0"/>
            <a:t>* Summarize your findings.</a:t>
          </a:r>
        </a:p>
        <a:p>
          <a:r>
            <a:rPr lang="en-US" dirty="0"/>
            <a:t>* Write the limitation of your study.</a:t>
          </a:r>
        </a:p>
        <a:p>
          <a:r>
            <a:rPr lang="en-US" dirty="0"/>
            <a:t>* Propose future study. </a:t>
          </a:r>
        </a:p>
        <a:p>
          <a:r>
            <a:rPr lang="en-US" dirty="0"/>
            <a:t>* Capture only relevant reference materials.</a:t>
          </a:r>
          <a:endParaRPr lang="en-CA" dirty="0"/>
        </a:p>
      </dgm:t>
    </dgm:pt>
    <dgm:pt modelId="{9D259852-8CA0-4C0E-9FC6-075E45CB5273}" type="parTrans" cxnId="{DC2D1CFF-612F-460B-8B7A-FE3C4F50A2AB}">
      <dgm:prSet/>
      <dgm:spPr/>
      <dgm:t>
        <a:bodyPr/>
        <a:lstStyle/>
        <a:p>
          <a:endParaRPr lang="en-CA"/>
        </a:p>
      </dgm:t>
    </dgm:pt>
    <dgm:pt modelId="{3204B168-7207-4BB7-A0C9-46B78FDA86A8}" type="sibTrans" cxnId="{DC2D1CFF-612F-460B-8B7A-FE3C4F50A2AB}">
      <dgm:prSet/>
      <dgm:spPr/>
      <dgm:t>
        <a:bodyPr/>
        <a:lstStyle/>
        <a:p>
          <a:endParaRPr lang="en-CA"/>
        </a:p>
      </dgm:t>
    </dgm:pt>
    <dgm:pt modelId="{81BCB804-688C-4D7A-83E5-5AC044D4FCB1}" type="pres">
      <dgm:prSet presAssocID="{59F163EB-BC4A-4829-92DA-4FB540ADD877}" presName="Name0" presStyleCnt="0">
        <dgm:presLayoutVars>
          <dgm:chPref val="1"/>
          <dgm:dir/>
          <dgm:animOne val="branch"/>
          <dgm:animLvl val="lvl"/>
          <dgm:resizeHandles/>
        </dgm:presLayoutVars>
      </dgm:prSet>
      <dgm:spPr/>
    </dgm:pt>
    <dgm:pt modelId="{5EEDEC0C-EEE9-4B95-A205-8352AABF0D82}" type="pres">
      <dgm:prSet presAssocID="{21543515-F5BF-4B76-8910-51805B37E7F9}" presName="vertOne" presStyleCnt="0"/>
      <dgm:spPr/>
    </dgm:pt>
    <dgm:pt modelId="{2B344D60-3E0E-43B6-B6EC-7F1DB92D1E10}" type="pres">
      <dgm:prSet presAssocID="{21543515-F5BF-4B76-8910-51805B37E7F9}" presName="txOne" presStyleLbl="node0" presStyleIdx="0" presStyleCnt="1">
        <dgm:presLayoutVars>
          <dgm:chPref val="3"/>
        </dgm:presLayoutVars>
      </dgm:prSet>
      <dgm:spPr/>
    </dgm:pt>
    <dgm:pt modelId="{27003D00-DC17-437E-818B-0FDE3F81BA7C}" type="pres">
      <dgm:prSet presAssocID="{21543515-F5BF-4B76-8910-51805B37E7F9}" presName="parTransOne" presStyleCnt="0"/>
      <dgm:spPr/>
    </dgm:pt>
    <dgm:pt modelId="{B9D46160-9409-429F-A36C-B4A4C86DB8AB}" type="pres">
      <dgm:prSet presAssocID="{21543515-F5BF-4B76-8910-51805B37E7F9}" presName="horzOne" presStyleCnt="0"/>
      <dgm:spPr/>
    </dgm:pt>
    <dgm:pt modelId="{1B450120-E424-407D-BFBE-2A82CB112D48}" type="pres">
      <dgm:prSet presAssocID="{ACA6B2FF-A664-401D-A6A7-381AEFF0C01F}" presName="vertTwo" presStyleCnt="0"/>
      <dgm:spPr/>
    </dgm:pt>
    <dgm:pt modelId="{3CE62F40-F380-402B-ADD7-984E45F07745}" type="pres">
      <dgm:prSet presAssocID="{ACA6B2FF-A664-401D-A6A7-381AEFF0C01F}" presName="txTwo" presStyleLbl="node2" presStyleIdx="0" presStyleCnt="2">
        <dgm:presLayoutVars>
          <dgm:chPref val="3"/>
        </dgm:presLayoutVars>
      </dgm:prSet>
      <dgm:spPr/>
    </dgm:pt>
    <dgm:pt modelId="{DD2C6458-08FC-496D-A0E2-22B728C48794}" type="pres">
      <dgm:prSet presAssocID="{ACA6B2FF-A664-401D-A6A7-381AEFF0C01F}" presName="parTransTwo" presStyleCnt="0"/>
      <dgm:spPr/>
    </dgm:pt>
    <dgm:pt modelId="{584C0A11-1D16-4C34-8130-18D73DA84702}" type="pres">
      <dgm:prSet presAssocID="{ACA6B2FF-A664-401D-A6A7-381AEFF0C01F}" presName="horzTwo" presStyleCnt="0"/>
      <dgm:spPr/>
    </dgm:pt>
    <dgm:pt modelId="{3E42CA33-CA84-491C-8192-CAB80172170A}" type="pres">
      <dgm:prSet presAssocID="{BEC3BF7A-47D3-469B-8536-725F4BB4F79D}" presName="vertThree" presStyleCnt="0"/>
      <dgm:spPr/>
    </dgm:pt>
    <dgm:pt modelId="{7F8B25EA-149F-4E9B-9BD4-26915597A015}" type="pres">
      <dgm:prSet presAssocID="{BEC3BF7A-47D3-469B-8536-725F4BB4F79D}" presName="txThree" presStyleLbl="node3" presStyleIdx="0" presStyleCnt="3">
        <dgm:presLayoutVars>
          <dgm:chPref val="3"/>
        </dgm:presLayoutVars>
      </dgm:prSet>
      <dgm:spPr/>
    </dgm:pt>
    <dgm:pt modelId="{A817BCD1-9132-4BF5-BAF6-6C427E73AC58}" type="pres">
      <dgm:prSet presAssocID="{BEC3BF7A-47D3-469B-8536-725F4BB4F79D}" presName="horzThree" presStyleCnt="0"/>
      <dgm:spPr/>
    </dgm:pt>
    <dgm:pt modelId="{50237490-45B9-4F46-9196-6E8965B4603E}" type="pres">
      <dgm:prSet presAssocID="{DFEC8F75-D066-4606-9C16-ED10C39D058E}" presName="sibSpaceThree" presStyleCnt="0"/>
      <dgm:spPr/>
    </dgm:pt>
    <dgm:pt modelId="{AA7439AB-F607-4EFB-B764-9FE54C5A3598}" type="pres">
      <dgm:prSet presAssocID="{299A3A7A-10BD-4C61-943B-ACB61D993D51}" presName="vertThree" presStyleCnt="0"/>
      <dgm:spPr/>
    </dgm:pt>
    <dgm:pt modelId="{04535051-58F8-4AA4-8E98-89748E3EF28D}" type="pres">
      <dgm:prSet presAssocID="{299A3A7A-10BD-4C61-943B-ACB61D993D51}" presName="txThree" presStyleLbl="node3" presStyleIdx="1" presStyleCnt="3">
        <dgm:presLayoutVars>
          <dgm:chPref val="3"/>
        </dgm:presLayoutVars>
      </dgm:prSet>
      <dgm:spPr/>
    </dgm:pt>
    <dgm:pt modelId="{FD05255E-4F0B-4B6A-80C4-9B224B93DEBC}" type="pres">
      <dgm:prSet presAssocID="{299A3A7A-10BD-4C61-943B-ACB61D993D51}" presName="horzThree" presStyleCnt="0"/>
      <dgm:spPr/>
    </dgm:pt>
    <dgm:pt modelId="{4C6748D4-7D68-41AA-85F4-E1574524FFED}" type="pres">
      <dgm:prSet presAssocID="{91DB8094-BE8B-4D70-A877-9B885001C306}" presName="sibSpaceTwo" presStyleCnt="0"/>
      <dgm:spPr/>
    </dgm:pt>
    <dgm:pt modelId="{F41FECD8-CE53-4C0F-863C-549DCA7658AC}" type="pres">
      <dgm:prSet presAssocID="{30301918-EEAC-4389-A3EB-FAD3D7EDEDE1}" presName="vertTwo" presStyleCnt="0"/>
      <dgm:spPr/>
    </dgm:pt>
    <dgm:pt modelId="{1487ECAF-56E2-4C7C-928A-589661CD5443}" type="pres">
      <dgm:prSet presAssocID="{30301918-EEAC-4389-A3EB-FAD3D7EDEDE1}" presName="txTwo" presStyleLbl="node2" presStyleIdx="1" presStyleCnt="2">
        <dgm:presLayoutVars>
          <dgm:chPref val="3"/>
        </dgm:presLayoutVars>
      </dgm:prSet>
      <dgm:spPr/>
    </dgm:pt>
    <dgm:pt modelId="{45B08274-8FF2-4186-8E55-CA3A801AA9E6}" type="pres">
      <dgm:prSet presAssocID="{30301918-EEAC-4389-A3EB-FAD3D7EDEDE1}" presName="parTransTwo" presStyleCnt="0"/>
      <dgm:spPr/>
    </dgm:pt>
    <dgm:pt modelId="{6720FB54-B739-46C4-BBF2-F191B4E17CE2}" type="pres">
      <dgm:prSet presAssocID="{30301918-EEAC-4389-A3EB-FAD3D7EDEDE1}" presName="horzTwo" presStyleCnt="0"/>
      <dgm:spPr/>
    </dgm:pt>
    <dgm:pt modelId="{D8F20C86-927D-482B-8964-FB5593BCD638}" type="pres">
      <dgm:prSet presAssocID="{30C3DC55-80E8-4CFD-AD42-FDED3359227D}" presName="vertThree" presStyleCnt="0"/>
      <dgm:spPr/>
    </dgm:pt>
    <dgm:pt modelId="{033AEFB7-A338-43CC-BA6B-CABFEF68E2E9}" type="pres">
      <dgm:prSet presAssocID="{30C3DC55-80E8-4CFD-AD42-FDED3359227D}" presName="txThree" presStyleLbl="node3" presStyleIdx="2" presStyleCnt="3">
        <dgm:presLayoutVars>
          <dgm:chPref val="3"/>
        </dgm:presLayoutVars>
      </dgm:prSet>
      <dgm:spPr/>
    </dgm:pt>
    <dgm:pt modelId="{A31394D6-13BD-496D-822A-D01A7BF89660}" type="pres">
      <dgm:prSet presAssocID="{30C3DC55-80E8-4CFD-AD42-FDED3359227D}" presName="horzThree" presStyleCnt="0"/>
      <dgm:spPr/>
    </dgm:pt>
  </dgm:ptLst>
  <dgm:cxnLst>
    <dgm:cxn modelId="{3399341D-FFA7-4568-BF80-0DF4A261B098}" type="presOf" srcId="{ACA6B2FF-A664-401D-A6A7-381AEFF0C01F}" destId="{3CE62F40-F380-402B-ADD7-984E45F07745}" srcOrd="0" destOrd="0" presId="urn:microsoft.com/office/officeart/2005/8/layout/hierarchy4"/>
    <dgm:cxn modelId="{63099B20-6020-437F-9355-4282F64ABB2A}" srcId="{59F163EB-BC4A-4829-92DA-4FB540ADD877}" destId="{21543515-F5BF-4B76-8910-51805B37E7F9}" srcOrd="0" destOrd="0" parTransId="{FB957666-3782-4EA8-9D49-129949FB2F8B}" sibTransId="{F0CBA676-9842-43BC-83CB-93330F9CED30}"/>
    <dgm:cxn modelId="{E1A3A25B-0174-419C-A062-7B35C8711857}" srcId="{21543515-F5BF-4B76-8910-51805B37E7F9}" destId="{ACA6B2FF-A664-401D-A6A7-381AEFF0C01F}" srcOrd="0" destOrd="0" parTransId="{BB93C1CA-5DC0-4B92-8FD1-D876063B0FAD}" sibTransId="{91DB8094-BE8B-4D70-A877-9B885001C306}"/>
    <dgm:cxn modelId="{F8CD9565-1F7F-4E16-B787-FAFA12650A07}" type="presOf" srcId="{BEC3BF7A-47D3-469B-8536-725F4BB4F79D}" destId="{7F8B25EA-149F-4E9B-9BD4-26915597A015}" srcOrd="0" destOrd="0" presId="urn:microsoft.com/office/officeart/2005/8/layout/hierarchy4"/>
    <dgm:cxn modelId="{C0A00B84-687D-4226-A5F8-700B05A3FEA6}" type="presOf" srcId="{59F163EB-BC4A-4829-92DA-4FB540ADD877}" destId="{81BCB804-688C-4D7A-83E5-5AC044D4FCB1}" srcOrd="0" destOrd="0" presId="urn:microsoft.com/office/officeart/2005/8/layout/hierarchy4"/>
    <dgm:cxn modelId="{09501892-50D2-47F4-98F1-6A6CF7930949}" type="presOf" srcId="{30C3DC55-80E8-4CFD-AD42-FDED3359227D}" destId="{033AEFB7-A338-43CC-BA6B-CABFEF68E2E9}" srcOrd="0" destOrd="0" presId="urn:microsoft.com/office/officeart/2005/8/layout/hierarchy4"/>
    <dgm:cxn modelId="{F2C1D8B3-DD79-4526-BDA1-16C94A34A9B0}" srcId="{ACA6B2FF-A664-401D-A6A7-381AEFF0C01F}" destId="{BEC3BF7A-47D3-469B-8536-725F4BB4F79D}" srcOrd="0" destOrd="0" parTransId="{D7E428EB-AEC0-4270-ACDB-C9F4A769B39D}" sibTransId="{DFEC8F75-D066-4606-9C16-ED10C39D058E}"/>
    <dgm:cxn modelId="{F855E8BF-785D-4D04-B1A2-F861B6C15DD2}" srcId="{ACA6B2FF-A664-401D-A6A7-381AEFF0C01F}" destId="{299A3A7A-10BD-4C61-943B-ACB61D993D51}" srcOrd="1" destOrd="0" parTransId="{35198EAB-4740-43C0-977B-ACD08DA50BD0}" sibTransId="{D208EA32-2DD4-47DD-B609-DA2AB5D55DD2}"/>
    <dgm:cxn modelId="{DAC5DFD8-9581-44AA-953D-830BAB10D9C8}" srcId="{21543515-F5BF-4B76-8910-51805B37E7F9}" destId="{30301918-EEAC-4389-A3EB-FAD3D7EDEDE1}" srcOrd="1" destOrd="0" parTransId="{E2E40D10-A1A9-47B3-9049-19E3D95C65B0}" sibTransId="{269CC4C5-2F34-497A-9880-66FA3D4702D3}"/>
    <dgm:cxn modelId="{F61F18DB-C605-4987-9F0C-E961E511E4EB}" type="presOf" srcId="{30301918-EEAC-4389-A3EB-FAD3D7EDEDE1}" destId="{1487ECAF-56E2-4C7C-928A-589661CD5443}" srcOrd="0" destOrd="0" presId="urn:microsoft.com/office/officeart/2005/8/layout/hierarchy4"/>
    <dgm:cxn modelId="{F0F959EA-517F-4A93-942E-AF64D040602D}" type="presOf" srcId="{299A3A7A-10BD-4C61-943B-ACB61D993D51}" destId="{04535051-58F8-4AA4-8E98-89748E3EF28D}" srcOrd="0" destOrd="0" presId="urn:microsoft.com/office/officeart/2005/8/layout/hierarchy4"/>
    <dgm:cxn modelId="{BB36E4EF-CC46-4A6C-A451-D4B2AAD3B6A9}" type="presOf" srcId="{21543515-F5BF-4B76-8910-51805B37E7F9}" destId="{2B344D60-3E0E-43B6-B6EC-7F1DB92D1E10}" srcOrd="0" destOrd="0" presId="urn:microsoft.com/office/officeart/2005/8/layout/hierarchy4"/>
    <dgm:cxn modelId="{DC2D1CFF-612F-460B-8B7A-FE3C4F50A2AB}" srcId="{30301918-EEAC-4389-A3EB-FAD3D7EDEDE1}" destId="{30C3DC55-80E8-4CFD-AD42-FDED3359227D}" srcOrd="0" destOrd="0" parTransId="{9D259852-8CA0-4C0E-9FC6-075E45CB5273}" sibTransId="{3204B168-7207-4BB7-A0C9-46B78FDA86A8}"/>
    <dgm:cxn modelId="{C9CDFBF3-37A0-4FB2-B5D1-93E926CB03DD}" type="presParOf" srcId="{81BCB804-688C-4D7A-83E5-5AC044D4FCB1}" destId="{5EEDEC0C-EEE9-4B95-A205-8352AABF0D82}" srcOrd="0" destOrd="0" presId="urn:microsoft.com/office/officeart/2005/8/layout/hierarchy4"/>
    <dgm:cxn modelId="{1FA22A17-186F-47C7-9EAE-9E6F47CC5689}" type="presParOf" srcId="{5EEDEC0C-EEE9-4B95-A205-8352AABF0D82}" destId="{2B344D60-3E0E-43B6-B6EC-7F1DB92D1E10}" srcOrd="0" destOrd="0" presId="urn:microsoft.com/office/officeart/2005/8/layout/hierarchy4"/>
    <dgm:cxn modelId="{41A46A7B-C078-4D33-B4B7-76751A324BBF}" type="presParOf" srcId="{5EEDEC0C-EEE9-4B95-A205-8352AABF0D82}" destId="{27003D00-DC17-437E-818B-0FDE3F81BA7C}" srcOrd="1" destOrd="0" presId="urn:microsoft.com/office/officeart/2005/8/layout/hierarchy4"/>
    <dgm:cxn modelId="{1A97907B-BEC9-42D5-A7DB-678E54323326}" type="presParOf" srcId="{5EEDEC0C-EEE9-4B95-A205-8352AABF0D82}" destId="{B9D46160-9409-429F-A36C-B4A4C86DB8AB}" srcOrd="2" destOrd="0" presId="urn:microsoft.com/office/officeart/2005/8/layout/hierarchy4"/>
    <dgm:cxn modelId="{F26FC78C-3684-4191-ADF8-82B47D3F002E}" type="presParOf" srcId="{B9D46160-9409-429F-A36C-B4A4C86DB8AB}" destId="{1B450120-E424-407D-BFBE-2A82CB112D48}" srcOrd="0" destOrd="0" presId="urn:microsoft.com/office/officeart/2005/8/layout/hierarchy4"/>
    <dgm:cxn modelId="{3A9D4230-ED4D-4910-A55A-EFCAD2A3BD05}" type="presParOf" srcId="{1B450120-E424-407D-BFBE-2A82CB112D48}" destId="{3CE62F40-F380-402B-ADD7-984E45F07745}" srcOrd="0" destOrd="0" presId="urn:microsoft.com/office/officeart/2005/8/layout/hierarchy4"/>
    <dgm:cxn modelId="{A9C4EE80-F735-4667-B2C0-C0EEB0A84C02}" type="presParOf" srcId="{1B450120-E424-407D-BFBE-2A82CB112D48}" destId="{DD2C6458-08FC-496D-A0E2-22B728C48794}" srcOrd="1" destOrd="0" presId="urn:microsoft.com/office/officeart/2005/8/layout/hierarchy4"/>
    <dgm:cxn modelId="{5F82E5B3-EED5-4AB5-8E7E-CD1BBB4A31EA}" type="presParOf" srcId="{1B450120-E424-407D-BFBE-2A82CB112D48}" destId="{584C0A11-1D16-4C34-8130-18D73DA84702}" srcOrd="2" destOrd="0" presId="urn:microsoft.com/office/officeart/2005/8/layout/hierarchy4"/>
    <dgm:cxn modelId="{8751B2F8-F167-4537-B0A5-754C1B92EF38}" type="presParOf" srcId="{584C0A11-1D16-4C34-8130-18D73DA84702}" destId="{3E42CA33-CA84-491C-8192-CAB80172170A}" srcOrd="0" destOrd="0" presId="urn:microsoft.com/office/officeart/2005/8/layout/hierarchy4"/>
    <dgm:cxn modelId="{D0891A3E-431F-469D-A3EC-1E96D7DB7A93}" type="presParOf" srcId="{3E42CA33-CA84-491C-8192-CAB80172170A}" destId="{7F8B25EA-149F-4E9B-9BD4-26915597A015}" srcOrd="0" destOrd="0" presId="urn:microsoft.com/office/officeart/2005/8/layout/hierarchy4"/>
    <dgm:cxn modelId="{F2996817-8EC5-47E6-85AE-26174184728A}" type="presParOf" srcId="{3E42CA33-CA84-491C-8192-CAB80172170A}" destId="{A817BCD1-9132-4BF5-BAF6-6C427E73AC58}" srcOrd="1" destOrd="0" presId="urn:microsoft.com/office/officeart/2005/8/layout/hierarchy4"/>
    <dgm:cxn modelId="{B43DCF10-1AA9-4D89-842F-35E19C91DB63}" type="presParOf" srcId="{584C0A11-1D16-4C34-8130-18D73DA84702}" destId="{50237490-45B9-4F46-9196-6E8965B4603E}" srcOrd="1" destOrd="0" presId="urn:microsoft.com/office/officeart/2005/8/layout/hierarchy4"/>
    <dgm:cxn modelId="{5BD8CDF9-A2D8-4166-A73D-0C25A823B8C2}" type="presParOf" srcId="{584C0A11-1D16-4C34-8130-18D73DA84702}" destId="{AA7439AB-F607-4EFB-B764-9FE54C5A3598}" srcOrd="2" destOrd="0" presId="urn:microsoft.com/office/officeart/2005/8/layout/hierarchy4"/>
    <dgm:cxn modelId="{62A96DFE-3402-4C69-8FAB-633713DE1CCC}" type="presParOf" srcId="{AA7439AB-F607-4EFB-B764-9FE54C5A3598}" destId="{04535051-58F8-4AA4-8E98-89748E3EF28D}" srcOrd="0" destOrd="0" presId="urn:microsoft.com/office/officeart/2005/8/layout/hierarchy4"/>
    <dgm:cxn modelId="{049E351E-CA24-4A3F-A9F7-51267C3E0135}" type="presParOf" srcId="{AA7439AB-F607-4EFB-B764-9FE54C5A3598}" destId="{FD05255E-4F0B-4B6A-80C4-9B224B93DEBC}" srcOrd="1" destOrd="0" presId="urn:microsoft.com/office/officeart/2005/8/layout/hierarchy4"/>
    <dgm:cxn modelId="{6CDF9C73-2758-4BF5-9ABC-58D8D144D263}" type="presParOf" srcId="{B9D46160-9409-429F-A36C-B4A4C86DB8AB}" destId="{4C6748D4-7D68-41AA-85F4-E1574524FFED}" srcOrd="1" destOrd="0" presId="urn:microsoft.com/office/officeart/2005/8/layout/hierarchy4"/>
    <dgm:cxn modelId="{E2C3B8E1-181C-4FEB-8AF1-B799F1A2388C}" type="presParOf" srcId="{B9D46160-9409-429F-A36C-B4A4C86DB8AB}" destId="{F41FECD8-CE53-4C0F-863C-549DCA7658AC}" srcOrd="2" destOrd="0" presId="urn:microsoft.com/office/officeart/2005/8/layout/hierarchy4"/>
    <dgm:cxn modelId="{6A460507-3293-4A19-9A69-E471C3BC2351}" type="presParOf" srcId="{F41FECD8-CE53-4C0F-863C-549DCA7658AC}" destId="{1487ECAF-56E2-4C7C-928A-589661CD5443}" srcOrd="0" destOrd="0" presId="urn:microsoft.com/office/officeart/2005/8/layout/hierarchy4"/>
    <dgm:cxn modelId="{F922C316-7E81-4A78-BB86-B1439CBA8055}" type="presParOf" srcId="{F41FECD8-CE53-4C0F-863C-549DCA7658AC}" destId="{45B08274-8FF2-4186-8E55-CA3A801AA9E6}" srcOrd="1" destOrd="0" presId="urn:microsoft.com/office/officeart/2005/8/layout/hierarchy4"/>
    <dgm:cxn modelId="{930AD3B0-3BA3-441B-B2B7-1E0F3B0A1944}" type="presParOf" srcId="{F41FECD8-CE53-4C0F-863C-549DCA7658AC}" destId="{6720FB54-B739-46C4-BBF2-F191B4E17CE2}" srcOrd="2" destOrd="0" presId="urn:microsoft.com/office/officeart/2005/8/layout/hierarchy4"/>
    <dgm:cxn modelId="{4C60C6AC-4D5D-46D2-874C-9FA51F7F0AC3}" type="presParOf" srcId="{6720FB54-B739-46C4-BBF2-F191B4E17CE2}" destId="{D8F20C86-927D-482B-8964-FB5593BCD638}" srcOrd="0" destOrd="0" presId="urn:microsoft.com/office/officeart/2005/8/layout/hierarchy4"/>
    <dgm:cxn modelId="{C989EA16-E567-460A-A754-462660369119}" type="presParOf" srcId="{D8F20C86-927D-482B-8964-FB5593BCD638}" destId="{033AEFB7-A338-43CC-BA6B-CABFEF68E2E9}" srcOrd="0" destOrd="0" presId="urn:microsoft.com/office/officeart/2005/8/layout/hierarchy4"/>
    <dgm:cxn modelId="{46C1E89E-0AA8-4129-9F50-7B77387315FE}" type="presParOf" srcId="{D8F20C86-927D-482B-8964-FB5593BCD638}" destId="{A31394D6-13BD-496D-822A-D01A7BF89660}"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B5077-4FCB-4AEF-994A-DA505B761E62}">
      <dsp:nvSpPr>
        <dsp:cNvPr id="0" name=""/>
        <dsp:cNvSpPr/>
      </dsp:nvSpPr>
      <dsp:spPr>
        <a:xfrm>
          <a:off x="0" y="524133"/>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2EC9F8-BA06-46E4-8252-BD5BD0C11499}">
      <dsp:nvSpPr>
        <dsp:cNvPr id="0" name=""/>
        <dsp:cNvSpPr/>
      </dsp:nvSpPr>
      <dsp:spPr>
        <a:xfrm>
          <a:off x="324326"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The emotional intelligence literature is advancing in the different research domain, and its impacts and application to the real-life situation are remarkable.</a:t>
          </a:r>
        </a:p>
      </dsp:txBody>
      <dsp:txXfrm>
        <a:off x="378614" y="886531"/>
        <a:ext cx="2810360" cy="1744948"/>
      </dsp:txXfrm>
    </dsp:sp>
    <dsp:sp modelId="{F1B853A2-7F38-45B4-AA5E-2E167FBC7885}">
      <dsp:nvSpPr>
        <dsp:cNvPr id="0" name=""/>
        <dsp:cNvSpPr/>
      </dsp:nvSpPr>
      <dsp:spPr>
        <a:xfrm>
          <a:off x="3567588" y="524133"/>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097E20-26BB-4001-90A5-29805E58B86D}">
      <dsp:nvSpPr>
        <dsp:cNvPr id="0" name=""/>
        <dsp:cNvSpPr/>
      </dsp:nvSpPr>
      <dsp:spPr>
        <a:xfrm>
          <a:off x="3891915"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Fifteen (15) years ago, emotional intelligence as a concept from organizational and psychology research was a controversial issue among scholars.</a:t>
          </a:r>
        </a:p>
      </dsp:txBody>
      <dsp:txXfrm>
        <a:off x="3946203" y="886531"/>
        <a:ext cx="2810360" cy="1744948"/>
      </dsp:txXfrm>
    </dsp:sp>
    <dsp:sp modelId="{4401B920-4AE4-4655-A980-3BA5C204E4AD}">
      <dsp:nvSpPr>
        <dsp:cNvPr id="0" name=""/>
        <dsp:cNvSpPr/>
      </dsp:nvSpPr>
      <dsp:spPr>
        <a:xfrm>
          <a:off x="7135177" y="524133"/>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957EDB-BD53-4BDC-A0B1-1979E3B713BE}">
      <dsp:nvSpPr>
        <dsp:cNvPr id="0" name=""/>
        <dsp:cNvSpPr/>
      </dsp:nvSpPr>
      <dsp:spPr>
        <a:xfrm>
          <a:off x="7459503"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Despite the prolonged divided views, publication, citation and readership of emotional intelligence is increasing.  </a:t>
          </a:r>
        </a:p>
      </dsp:txBody>
      <dsp:txXfrm>
        <a:off x="7513791" y="886531"/>
        <a:ext cx="2810360" cy="1744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8D52B-FAD0-4B2A-8EE1-FA76C4329C1A}">
      <dsp:nvSpPr>
        <dsp:cNvPr id="0" name=""/>
        <dsp:cNvSpPr/>
      </dsp:nvSpPr>
      <dsp:spPr>
        <a:xfrm>
          <a:off x="0" y="719"/>
          <a:ext cx="6588691"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8BA6E5-521C-403E-8F8D-2B5814BBA9A7}">
      <dsp:nvSpPr>
        <dsp:cNvPr id="0" name=""/>
        <dsp:cNvSpPr/>
      </dsp:nvSpPr>
      <dsp:spPr>
        <a:xfrm>
          <a:off x="509522" y="379703"/>
          <a:ext cx="926404" cy="9264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892290-D7DD-47F2-A3B2-EBEBF57CFE71}">
      <dsp:nvSpPr>
        <dsp:cNvPr id="0" name=""/>
        <dsp:cNvSpPr/>
      </dsp:nvSpPr>
      <dsp:spPr>
        <a:xfrm>
          <a:off x="1945450" y="719"/>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just" defTabSz="711200">
            <a:lnSpc>
              <a:spcPct val="90000"/>
            </a:lnSpc>
            <a:spcBef>
              <a:spcPct val="0"/>
            </a:spcBef>
            <a:spcAft>
              <a:spcPct val="35000"/>
            </a:spcAft>
            <a:buNone/>
          </a:pPr>
          <a:r>
            <a:rPr lang="en-US" sz="1600" kern="1200" dirty="0"/>
            <a:t>This study employed the keyword of ‘cultural emotional intelligence’, and it generated 502 academic works, which consist of journals, book chapters, and conference proceedings. </a:t>
          </a:r>
        </a:p>
      </dsp:txBody>
      <dsp:txXfrm>
        <a:off x="1945450" y="719"/>
        <a:ext cx="4643240" cy="1684372"/>
      </dsp:txXfrm>
    </dsp:sp>
    <dsp:sp modelId="{031E85E5-EF4E-4AF0-93F4-A254ACFB503B}">
      <dsp:nvSpPr>
        <dsp:cNvPr id="0" name=""/>
        <dsp:cNvSpPr/>
      </dsp:nvSpPr>
      <dsp:spPr>
        <a:xfrm>
          <a:off x="0" y="2106185"/>
          <a:ext cx="6588691"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474D98-38C9-4FE7-913F-94949C52ED8F}">
      <dsp:nvSpPr>
        <dsp:cNvPr id="0" name=""/>
        <dsp:cNvSpPr/>
      </dsp:nvSpPr>
      <dsp:spPr>
        <a:xfrm>
          <a:off x="509522" y="2485169"/>
          <a:ext cx="926404" cy="9264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B70590-3F3E-46AD-A8BA-5EF8BBD14C9A}">
      <dsp:nvSpPr>
        <dsp:cNvPr id="0" name=""/>
        <dsp:cNvSpPr/>
      </dsp:nvSpPr>
      <dsp:spPr>
        <a:xfrm>
          <a:off x="1945450" y="2106185"/>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just" defTabSz="711200">
            <a:lnSpc>
              <a:spcPct val="90000"/>
            </a:lnSpc>
            <a:spcBef>
              <a:spcPct val="0"/>
            </a:spcBef>
            <a:spcAft>
              <a:spcPct val="35000"/>
            </a:spcAft>
            <a:buNone/>
          </a:pPr>
          <a:r>
            <a:rPr lang="en-US" sz="1600" kern="1200" dirty="0"/>
            <a:t>This study reduced the papers the Web of Science search engine displayed to 375 articles.  Besides, the author examined the title of the papers, abstract, and excluded the articles that are not relevant and streamline the articles to 130.</a:t>
          </a:r>
        </a:p>
      </dsp:txBody>
      <dsp:txXfrm>
        <a:off x="1945450" y="2106185"/>
        <a:ext cx="4643240" cy="1684372"/>
      </dsp:txXfrm>
    </dsp:sp>
    <dsp:sp modelId="{9414A5B6-F643-4E2B-BACD-31A01EC66355}">
      <dsp:nvSpPr>
        <dsp:cNvPr id="0" name=""/>
        <dsp:cNvSpPr/>
      </dsp:nvSpPr>
      <dsp:spPr>
        <a:xfrm>
          <a:off x="0" y="4211650"/>
          <a:ext cx="6588691"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D73EAF-CC50-445F-824A-F64D2ED3469C}">
      <dsp:nvSpPr>
        <dsp:cNvPr id="0" name=""/>
        <dsp:cNvSpPr/>
      </dsp:nvSpPr>
      <dsp:spPr>
        <a:xfrm>
          <a:off x="509522" y="4590634"/>
          <a:ext cx="926404" cy="9264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396D89-7C04-4DFD-998E-3C2E7E477839}">
      <dsp:nvSpPr>
        <dsp:cNvPr id="0" name=""/>
        <dsp:cNvSpPr/>
      </dsp:nvSpPr>
      <dsp:spPr>
        <a:xfrm>
          <a:off x="1945450" y="4211650"/>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just" defTabSz="711200">
            <a:lnSpc>
              <a:spcPct val="90000"/>
            </a:lnSpc>
            <a:spcBef>
              <a:spcPct val="0"/>
            </a:spcBef>
            <a:spcAft>
              <a:spcPct val="35000"/>
            </a:spcAft>
            <a:buNone/>
          </a:pPr>
          <a:r>
            <a:rPr lang="en-US" sz="1600" kern="1200" dirty="0"/>
            <a:t>This bibliometric review presents a network analysis of the emotional intelligence research domain utilizing </a:t>
          </a:r>
          <a:r>
            <a:rPr lang="en-US" sz="1600" kern="1200" dirty="0" err="1"/>
            <a:t>VOSviewer</a:t>
          </a:r>
          <a:r>
            <a:rPr lang="en-US" sz="1600" kern="1200" dirty="0"/>
            <a:t> software (Van Eck and Waltman, 2013) for bibliometric data mapping for the articles published from 2001 to 2020.</a:t>
          </a:r>
        </a:p>
      </dsp:txBody>
      <dsp:txXfrm>
        <a:off x="1945450" y="4211650"/>
        <a:ext cx="4643240" cy="16843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44D60-3E0E-43B6-B6EC-7F1DB92D1E10}">
      <dsp:nvSpPr>
        <dsp:cNvPr id="0" name=""/>
        <dsp:cNvSpPr/>
      </dsp:nvSpPr>
      <dsp:spPr>
        <a:xfrm>
          <a:off x="932" y="1947"/>
          <a:ext cx="8126134" cy="170920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Step 1: Research Design</a:t>
          </a:r>
        </a:p>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 Decide on your research question.</a:t>
          </a:r>
        </a:p>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 Decide on quantitative type:  Descriptive, Correlational, Multidimensional Scaling (MDS), Principal Component Analysis (PCA), Cluster Analysis, Network Analysis [bibliographic coupling, co-word, co-author, co-citation, direct citation]. Specific data analysis technique or mixed technique to tackle your research question(s)?</a:t>
          </a:r>
          <a:endParaRPr lang="en-CA" sz="1600" kern="1200" dirty="0"/>
        </a:p>
      </dsp:txBody>
      <dsp:txXfrm>
        <a:off x="50993" y="52008"/>
        <a:ext cx="8026012" cy="1609086"/>
      </dsp:txXfrm>
    </dsp:sp>
    <dsp:sp modelId="{3CE62F40-F380-402B-ADD7-984E45F07745}">
      <dsp:nvSpPr>
        <dsp:cNvPr id="0" name=""/>
        <dsp:cNvSpPr/>
      </dsp:nvSpPr>
      <dsp:spPr>
        <a:xfrm>
          <a:off x="932" y="1854729"/>
          <a:ext cx="5308242" cy="170920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dirty="0">
              <a:latin typeface="Arial" panose="020B0604020202020204" pitchFamily="34" charset="0"/>
              <a:cs typeface="Arial" panose="020B0604020202020204" pitchFamily="34" charset="0"/>
            </a:rPr>
            <a:t>Step 2: Bibliometric Data Source</a:t>
          </a:r>
        </a:p>
        <a:p>
          <a:pPr marL="0" lvl="0" indent="0" algn="ctr" defTabSz="355600">
            <a:lnSpc>
              <a:spcPct val="90000"/>
            </a:lnSpc>
            <a:spcBef>
              <a:spcPct val="0"/>
            </a:spcBef>
            <a:spcAft>
              <a:spcPct val="35000"/>
            </a:spcAft>
            <a:buNone/>
          </a:pPr>
          <a:r>
            <a:rPr lang="en-US" sz="800" kern="1200" dirty="0">
              <a:latin typeface="Arial" panose="020B0604020202020204" pitchFamily="34" charset="0"/>
              <a:cs typeface="Arial" panose="020B0604020202020204" pitchFamily="34" charset="0"/>
            </a:rPr>
            <a:t>*  Decide on the appropriate database [Social Sciences Citation Index (SSCI), Scopus or others].</a:t>
          </a:r>
        </a:p>
        <a:p>
          <a:pPr marL="0" lvl="0" indent="0" algn="ctr" defTabSz="355600">
            <a:lnSpc>
              <a:spcPct val="90000"/>
            </a:lnSpc>
            <a:spcBef>
              <a:spcPct val="0"/>
            </a:spcBef>
            <a:spcAft>
              <a:spcPct val="35000"/>
            </a:spcAft>
            <a:buNone/>
          </a:pPr>
          <a:r>
            <a:rPr lang="en-US" sz="800" kern="1200" dirty="0">
              <a:latin typeface="Arial" panose="020B0604020202020204" pitchFamily="34" charset="0"/>
              <a:cs typeface="Arial" panose="020B0604020202020204" pitchFamily="34" charset="0"/>
            </a:rPr>
            <a:t>* Search, filter and export bibliographic data [search criteria with best practices, selection of relevant journal, different criteria filtering - research context, citation.</a:t>
          </a:r>
          <a:endParaRPr lang="en-CA" sz="800" kern="1200" dirty="0"/>
        </a:p>
      </dsp:txBody>
      <dsp:txXfrm>
        <a:off x="50993" y="1904790"/>
        <a:ext cx="5208120" cy="1609086"/>
      </dsp:txXfrm>
    </dsp:sp>
    <dsp:sp modelId="{7F8B25EA-149F-4E9B-9BD4-26915597A015}">
      <dsp:nvSpPr>
        <dsp:cNvPr id="0" name=""/>
        <dsp:cNvSpPr/>
      </dsp:nvSpPr>
      <dsp:spPr>
        <a:xfrm>
          <a:off x="932" y="3707511"/>
          <a:ext cx="2599531" cy="17092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dirty="0"/>
            <a:t>Step 4:  Data Visualization</a:t>
          </a:r>
        </a:p>
        <a:p>
          <a:pPr marL="0" lvl="0" indent="0" algn="ctr" defTabSz="355600">
            <a:lnSpc>
              <a:spcPct val="90000"/>
            </a:lnSpc>
            <a:spcBef>
              <a:spcPct val="0"/>
            </a:spcBef>
            <a:spcAft>
              <a:spcPct val="35000"/>
            </a:spcAft>
            <a:buNone/>
          </a:pPr>
          <a:r>
            <a:rPr lang="en-US" sz="800" kern="1200" dirty="0"/>
            <a:t>* Decide on visualization method (Refer to step 1 for a choice).</a:t>
          </a:r>
        </a:p>
        <a:p>
          <a:pPr marL="0" lvl="0" indent="0" algn="ctr" defTabSz="355600">
            <a:lnSpc>
              <a:spcPct val="90000"/>
            </a:lnSpc>
            <a:spcBef>
              <a:spcPct val="0"/>
            </a:spcBef>
            <a:spcAft>
              <a:spcPct val="35000"/>
            </a:spcAft>
            <a:buNone/>
          </a:pPr>
          <a:r>
            <a:rPr lang="en-US" sz="800" kern="1200" dirty="0"/>
            <a:t>* Decide on the appropriate software that align with  your visualization method. Check appropriate software in step 3.</a:t>
          </a:r>
          <a:endParaRPr lang="en-CA" sz="800" kern="1200" dirty="0"/>
        </a:p>
      </dsp:txBody>
      <dsp:txXfrm>
        <a:off x="50993" y="3757572"/>
        <a:ext cx="2499409" cy="1609086"/>
      </dsp:txXfrm>
    </dsp:sp>
    <dsp:sp modelId="{04535051-58F8-4AA4-8E98-89748E3EF28D}">
      <dsp:nvSpPr>
        <dsp:cNvPr id="0" name=""/>
        <dsp:cNvSpPr/>
      </dsp:nvSpPr>
      <dsp:spPr>
        <a:xfrm>
          <a:off x="2709644" y="3707511"/>
          <a:ext cx="2599531" cy="17092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dirty="0"/>
            <a:t>Step 5: Result and Interpretation</a:t>
          </a:r>
        </a:p>
        <a:p>
          <a:pPr marL="0" lvl="0" indent="0" algn="ctr" defTabSz="355600">
            <a:lnSpc>
              <a:spcPct val="90000"/>
            </a:lnSpc>
            <a:spcBef>
              <a:spcPct val="0"/>
            </a:spcBef>
            <a:spcAft>
              <a:spcPct val="35000"/>
            </a:spcAft>
            <a:buNone/>
          </a:pPr>
          <a:r>
            <a:rPr lang="en-US" sz="800" kern="1200" dirty="0"/>
            <a:t>* Present your results in tablets and figures.</a:t>
          </a:r>
        </a:p>
        <a:p>
          <a:pPr marL="0" lvl="0" indent="0" algn="ctr" defTabSz="355600">
            <a:lnSpc>
              <a:spcPct val="90000"/>
            </a:lnSpc>
            <a:spcBef>
              <a:spcPct val="0"/>
            </a:spcBef>
            <a:spcAft>
              <a:spcPct val="35000"/>
            </a:spcAft>
            <a:buNone/>
          </a:pPr>
          <a:r>
            <a:rPr lang="en-US" sz="800" kern="1200" dirty="0"/>
            <a:t>* Describe the insights from your results and interpret the findings.</a:t>
          </a:r>
        </a:p>
        <a:p>
          <a:pPr marL="0" lvl="0" indent="0" algn="ctr" defTabSz="355600">
            <a:lnSpc>
              <a:spcPct val="90000"/>
            </a:lnSpc>
            <a:spcBef>
              <a:spcPct val="0"/>
            </a:spcBef>
            <a:spcAft>
              <a:spcPct val="35000"/>
            </a:spcAft>
            <a:buNone/>
          </a:pPr>
          <a:r>
            <a:rPr lang="en-US" sz="800" kern="1200" dirty="0"/>
            <a:t>*Apply your findings.</a:t>
          </a:r>
          <a:endParaRPr lang="en-CA" sz="800" kern="1200" dirty="0"/>
        </a:p>
      </dsp:txBody>
      <dsp:txXfrm>
        <a:off x="2759705" y="3757572"/>
        <a:ext cx="2499409" cy="1609086"/>
      </dsp:txXfrm>
    </dsp:sp>
    <dsp:sp modelId="{1487ECAF-56E2-4C7C-928A-589661CD5443}">
      <dsp:nvSpPr>
        <dsp:cNvPr id="0" name=""/>
        <dsp:cNvSpPr/>
      </dsp:nvSpPr>
      <dsp:spPr>
        <a:xfrm>
          <a:off x="5527536" y="1854729"/>
          <a:ext cx="2599531" cy="170920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dirty="0">
              <a:latin typeface="Arial" panose="020B0604020202020204" pitchFamily="34" charset="0"/>
              <a:cs typeface="Arial" panose="020B0604020202020204" pitchFamily="34" charset="0"/>
            </a:rPr>
            <a:t>Step 3: Bibliometric data analysis</a:t>
          </a:r>
        </a:p>
        <a:p>
          <a:pPr marL="0" lvl="0" indent="0" algn="ctr" defTabSz="355600">
            <a:lnSpc>
              <a:spcPct val="90000"/>
            </a:lnSpc>
            <a:spcBef>
              <a:spcPct val="0"/>
            </a:spcBef>
            <a:spcAft>
              <a:spcPct val="35000"/>
            </a:spcAft>
            <a:buNone/>
          </a:pPr>
          <a:r>
            <a:rPr lang="en-US" sz="800" kern="1200" dirty="0">
              <a:latin typeface="Arial" panose="020B0604020202020204" pitchFamily="34" charset="0"/>
              <a:cs typeface="Arial" panose="020B0604020202020204" pitchFamily="34" charset="0"/>
            </a:rPr>
            <a:t>* Decide on appropriate software with precision for the first stage analysis [</a:t>
          </a:r>
          <a:r>
            <a:rPr lang="en-US" sz="800" kern="1200" dirty="0" err="1">
              <a:latin typeface="Arial" panose="020B0604020202020204" pitchFamily="34" charset="0"/>
              <a:cs typeface="Arial" panose="020B0604020202020204" pitchFamily="34" charset="0"/>
            </a:rPr>
            <a:t>VOSviewer</a:t>
          </a:r>
          <a:r>
            <a:rPr lang="en-US" sz="800" kern="1200" dirty="0">
              <a:latin typeface="Arial" panose="020B0604020202020204" pitchFamily="34" charset="0"/>
              <a:cs typeface="Arial" panose="020B0604020202020204" pitchFamily="34" charset="0"/>
            </a:rPr>
            <a:t>, </a:t>
          </a:r>
          <a:r>
            <a:rPr lang="en-US" sz="800" kern="1200" dirty="0" err="1">
              <a:latin typeface="Arial" panose="020B0604020202020204" pitchFamily="34" charset="0"/>
              <a:cs typeface="Arial" panose="020B0604020202020204" pitchFamily="34" charset="0"/>
            </a:rPr>
            <a:t>BibExcel</a:t>
          </a:r>
          <a:r>
            <a:rPr lang="en-US" sz="800" kern="1200" dirty="0">
              <a:latin typeface="Arial" panose="020B0604020202020204" pitchFamily="34" charset="0"/>
              <a:cs typeface="Arial" panose="020B0604020202020204" pitchFamily="34" charset="0"/>
            </a:rPr>
            <a:t>,  </a:t>
          </a:r>
          <a:r>
            <a:rPr lang="en-US" sz="800" kern="1200" dirty="0" err="1">
              <a:latin typeface="Arial" panose="020B0604020202020204" pitchFamily="34" charset="0"/>
              <a:cs typeface="Arial" panose="020B0604020202020204" pitchFamily="34" charset="0"/>
            </a:rPr>
            <a:t>HistCite</a:t>
          </a:r>
          <a:r>
            <a:rPr lang="en-US" sz="800" kern="1200" dirty="0">
              <a:latin typeface="Arial" panose="020B0604020202020204" pitchFamily="34" charset="0"/>
              <a:cs typeface="Arial" panose="020B0604020202020204" pitchFamily="34" charset="0"/>
            </a:rPr>
            <a:t>, </a:t>
          </a:r>
          <a:r>
            <a:rPr lang="en-US" sz="800" kern="1200" dirty="0" err="1">
              <a:latin typeface="Arial" panose="020B0604020202020204" pitchFamily="34" charset="0"/>
              <a:cs typeface="Arial" panose="020B0604020202020204" pitchFamily="34" charset="0"/>
            </a:rPr>
            <a:t>CiteSpace</a:t>
          </a:r>
          <a:r>
            <a:rPr lang="en-US" sz="800" kern="1200" dirty="0">
              <a:latin typeface="Arial" panose="020B0604020202020204" pitchFamily="34" charset="0"/>
              <a:cs typeface="Arial" panose="020B0604020202020204" pitchFamily="34" charset="0"/>
            </a:rPr>
            <a:t>, </a:t>
          </a:r>
          <a:r>
            <a:rPr lang="en-US" sz="800" kern="1200" dirty="0" err="1">
              <a:latin typeface="Arial" panose="020B0604020202020204" pitchFamily="34" charset="0"/>
              <a:cs typeface="Arial" panose="020B0604020202020204" pitchFamily="34" charset="0"/>
            </a:rPr>
            <a:t>Pajek</a:t>
          </a:r>
          <a:r>
            <a:rPr lang="en-US" sz="800" kern="1200" dirty="0">
              <a:latin typeface="Arial" panose="020B0604020202020204" pitchFamily="34" charset="0"/>
              <a:cs typeface="Arial" panose="020B0604020202020204" pitchFamily="34" charset="0"/>
            </a:rPr>
            <a:t>, </a:t>
          </a:r>
          <a:r>
            <a:rPr lang="en-US" sz="800" kern="1200" dirty="0" err="1">
              <a:latin typeface="Arial" panose="020B0604020202020204" pitchFamily="34" charset="0"/>
              <a:cs typeface="Arial" panose="020B0604020202020204" pitchFamily="34" charset="0"/>
            </a:rPr>
            <a:t>PoP</a:t>
          </a:r>
          <a:r>
            <a:rPr lang="en-US" sz="800" kern="1200" dirty="0">
              <a:latin typeface="Arial" panose="020B0604020202020204" pitchFamily="34" charset="0"/>
              <a:cs typeface="Arial" panose="020B0604020202020204" pitchFamily="34" charset="0"/>
            </a:rPr>
            <a:t> (Publish or Perish, </a:t>
          </a:r>
          <a:r>
            <a:rPr lang="en-US" sz="800" kern="1200" dirty="0" err="1">
              <a:latin typeface="Arial" panose="020B0604020202020204" pitchFamily="34" charset="0"/>
              <a:cs typeface="Arial" panose="020B0604020202020204" pitchFamily="34" charset="0"/>
            </a:rPr>
            <a:t>UCINet</a:t>
          </a:r>
          <a:r>
            <a:rPr lang="en-US" sz="800" kern="1200" dirty="0">
              <a:latin typeface="Arial" panose="020B0604020202020204" pitchFamily="34" charset="0"/>
              <a:cs typeface="Arial" panose="020B0604020202020204" pitchFamily="34" charset="0"/>
            </a:rPr>
            <a:t>, </a:t>
          </a:r>
          <a:r>
            <a:rPr lang="en-US" sz="800" kern="1200" dirty="0" err="1">
              <a:latin typeface="Arial" panose="020B0604020202020204" pitchFamily="34" charset="0"/>
              <a:cs typeface="Arial" panose="020B0604020202020204" pitchFamily="34" charset="0"/>
            </a:rPr>
            <a:t>Netdraw</a:t>
          </a:r>
          <a:r>
            <a:rPr lang="en-US" sz="800" kern="1200" dirty="0">
              <a:latin typeface="Arial" panose="020B0604020202020204" pitchFamily="34" charset="0"/>
              <a:cs typeface="Arial" panose="020B0604020202020204" pitchFamily="34" charset="0"/>
            </a:rPr>
            <a:t>, Gephi, </a:t>
          </a:r>
          <a:r>
            <a:rPr lang="en-US" sz="800" kern="1200" dirty="0" err="1">
              <a:latin typeface="Arial" panose="020B0604020202020204" pitchFamily="34" charset="0"/>
              <a:cs typeface="Arial" panose="020B0604020202020204" pitchFamily="34" charset="0"/>
            </a:rPr>
            <a:t>Bibliometrix</a:t>
          </a:r>
          <a:r>
            <a:rPr lang="en-US" sz="800" kern="1200" dirty="0">
              <a:latin typeface="Arial" panose="020B0604020202020204" pitchFamily="34" charset="0"/>
              <a:cs typeface="Arial" panose="020B0604020202020204" pitchFamily="34" charset="0"/>
            </a:rPr>
            <a:t> package of R and many more].</a:t>
          </a:r>
        </a:p>
        <a:p>
          <a:pPr marL="0" lvl="0" indent="0" algn="ctr" defTabSz="355600">
            <a:lnSpc>
              <a:spcPct val="90000"/>
            </a:lnSpc>
            <a:spcBef>
              <a:spcPct val="0"/>
            </a:spcBef>
            <a:spcAft>
              <a:spcPct val="35000"/>
            </a:spcAft>
            <a:buNone/>
          </a:pPr>
          <a:r>
            <a:rPr lang="en-US" sz="800" kern="1200" dirty="0">
              <a:latin typeface="Arial" panose="020B0604020202020204" pitchFamily="34" charset="0"/>
              <a:cs typeface="Arial" panose="020B0604020202020204" pitchFamily="34" charset="0"/>
            </a:rPr>
            <a:t>* Decide if second stage analysis with the result of the first stage is necessary or not. If necessary, think on software like [Excel, SPSS, Minitab, STATA, NVivo and others].</a:t>
          </a:r>
        </a:p>
        <a:p>
          <a:pPr marL="0" lvl="0" indent="0" algn="ctr" defTabSz="355600">
            <a:lnSpc>
              <a:spcPct val="90000"/>
            </a:lnSpc>
            <a:spcBef>
              <a:spcPct val="0"/>
            </a:spcBef>
            <a:spcAft>
              <a:spcPct val="35000"/>
            </a:spcAft>
            <a:buNone/>
          </a:pPr>
          <a:r>
            <a:rPr lang="en-US" sz="800" kern="1200" dirty="0">
              <a:latin typeface="Arial" panose="020B0604020202020204" pitchFamily="34" charset="0"/>
              <a:cs typeface="Arial" panose="020B0604020202020204" pitchFamily="34" charset="0"/>
            </a:rPr>
            <a:t>* Data cleaning.</a:t>
          </a:r>
        </a:p>
        <a:p>
          <a:pPr marL="0" lvl="0" indent="0" algn="ctr" defTabSz="355600">
            <a:lnSpc>
              <a:spcPct val="90000"/>
            </a:lnSpc>
            <a:spcBef>
              <a:spcPct val="0"/>
            </a:spcBef>
            <a:spcAft>
              <a:spcPct val="35000"/>
            </a:spcAft>
            <a:buNone/>
          </a:pPr>
          <a:r>
            <a:rPr lang="en-US" sz="800" kern="1200" dirty="0">
              <a:latin typeface="Arial" panose="020B0604020202020204" pitchFamily="34" charset="0"/>
              <a:cs typeface="Arial" panose="020B0604020202020204" pitchFamily="34" charset="0"/>
            </a:rPr>
            <a:t>*  Conduct your desire bibliometric analysis.</a:t>
          </a:r>
          <a:endParaRPr lang="en-CA" sz="800" kern="1200" dirty="0"/>
        </a:p>
      </dsp:txBody>
      <dsp:txXfrm>
        <a:off x="5577597" y="1904790"/>
        <a:ext cx="2499409" cy="1609086"/>
      </dsp:txXfrm>
    </dsp:sp>
    <dsp:sp modelId="{033AEFB7-A338-43CC-BA6B-CABFEF68E2E9}">
      <dsp:nvSpPr>
        <dsp:cNvPr id="0" name=""/>
        <dsp:cNvSpPr/>
      </dsp:nvSpPr>
      <dsp:spPr>
        <a:xfrm>
          <a:off x="5527536" y="3707511"/>
          <a:ext cx="2599531" cy="17092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dirty="0"/>
            <a:t>Step 6: Conclusion</a:t>
          </a:r>
        </a:p>
        <a:p>
          <a:pPr marL="0" lvl="0" indent="0" algn="ctr" defTabSz="355600">
            <a:lnSpc>
              <a:spcPct val="90000"/>
            </a:lnSpc>
            <a:spcBef>
              <a:spcPct val="0"/>
            </a:spcBef>
            <a:spcAft>
              <a:spcPct val="35000"/>
            </a:spcAft>
            <a:buNone/>
          </a:pPr>
          <a:r>
            <a:rPr lang="en-US" sz="800" kern="1200" dirty="0"/>
            <a:t>* Summarize your findings.</a:t>
          </a:r>
        </a:p>
        <a:p>
          <a:pPr marL="0" lvl="0" indent="0" algn="ctr" defTabSz="355600">
            <a:lnSpc>
              <a:spcPct val="90000"/>
            </a:lnSpc>
            <a:spcBef>
              <a:spcPct val="0"/>
            </a:spcBef>
            <a:spcAft>
              <a:spcPct val="35000"/>
            </a:spcAft>
            <a:buNone/>
          </a:pPr>
          <a:r>
            <a:rPr lang="en-US" sz="800" kern="1200" dirty="0"/>
            <a:t>* Write the limitation of your study.</a:t>
          </a:r>
        </a:p>
        <a:p>
          <a:pPr marL="0" lvl="0" indent="0" algn="ctr" defTabSz="355600">
            <a:lnSpc>
              <a:spcPct val="90000"/>
            </a:lnSpc>
            <a:spcBef>
              <a:spcPct val="0"/>
            </a:spcBef>
            <a:spcAft>
              <a:spcPct val="35000"/>
            </a:spcAft>
            <a:buNone/>
          </a:pPr>
          <a:r>
            <a:rPr lang="en-US" sz="800" kern="1200" dirty="0"/>
            <a:t>* Propose future study. </a:t>
          </a:r>
        </a:p>
        <a:p>
          <a:pPr marL="0" lvl="0" indent="0" algn="ctr" defTabSz="355600">
            <a:lnSpc>
              <a:spcPct val="90000"/>
            </a:lnSpc>
            <a:spcBef>
              <a:spcPct val="0"/>
            </a:spcBef>
            <a:spcAft>
              <a:spcPct val="35000"/>
            </a:spcAft>
            <a:buNone/>
          </a:pPr>
          <a:r>
            <a:rPr lang="en-US" sz="800" kern="1200" dirty="0"/>
            <a:t>* Capture only relevant reference materials.</a:t>
          </a:r>
          <a:endParaRPr lang="en-CA" sz="800" kern="1200" dirty="0"/>
        </a:p>
      </dsp:txBody>
      <dsp:txXfrm>
        <a:off x="5577597" y="3757572"/>
        <a:ext cx="2499409" cy="160908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43DD9-004E-49B9-A9A5-E7E478A1E5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6C419D3C-C87A-44E5-92B1-E4CA4DE17C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E0D4F81E-0405-4C2A-A5FE-564716746445}"/>
              </a:ext>
            </a:extLst>
          </p:cNvPr>
          <p:cNvSpPr>
            <a:spLocks noGrp="1"/>
          </p:cNvSpPr>
          <p:nvPr>
            <p:ph type="dt" sz="half" idx="10"/>
          </p:nvPr>
        </p:nvSpPr>
        <p:spPr/>
        <p:txBody>
          <a:bodyPr/>
          <a:lstStyle/>
          <a:p>
            <a:fld id="{FAE9905C-0E1C-46AD-A989-AD45029D5FD2}" type="datetimeFigureOut">
              <a:rPr lang="en-CA" smtClean="0"/>
              <a:t>2020-12-01</a:t>
            </a:fld>
            <a:endParaRPr lang="en-CA"/>
          </a:p>
        </p:txBody>
      </p:sp>
      <p:sp>
        <p:nvSpPr>
          <p:cNvPr id="5" name="Footer Placeholder 4">
            <a:extLst>
              <a:ext uri="{FF2B5EF4-FFF2-40B4-BE49-F238E27FC236}">
                <a16:creationId xmlns:a16="http://schemas.microsoft.com/office/drawing/2014/main" id="{247D5D03-3775-41BD-A243-57A34A79812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B995567-44B7-478A-9DFE-A6BD9549C43E}"/>
              </a:ext>
            </a:extLst>
          </p:cNvPr>
          <p:cNvSpPr>
            <a:spLocks noGrp="1"/>
          </p:cNvSpPr>
          <p:nvPr>
            <p:ph type="sldNum" sz="quarter" idx="12"/>
          </p:nvPr>
        </p:nvSpPr>
        <p:spPr/>
        <p:txBody>
          <a:bodyPr/>
          <a:lstStyle/>
          <a:p>
            <a:fld id="{190E6F5C-9778-4E99-A71F-FDD743D0CB95}" type="slidenum">
              <a:rPr lang="en-CA" smtClean="0"/>
              <a:t>‹#›</a:t>
            </a:fld>
            <a:endParaRPr lang="en-CA"/>
          </a:p>
        </p:txBody>
      </p:sp>
    </p:spTree>
    <p:extLst>
      <p:ext uri="{BB962C8B-B14F-4D97-AF65-F5344CB8AC3E}">
        <p14:creationId xmlns:p14="http://schemas.microsoft.com/office/powerpoint/2010/main" val="1800536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16D19-CC9E-4F6D-B785-2FC1C524055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3FBB51B-BFE7-418B-8233-1FC0668AD0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48B6BA2-2267-4E4B-B8C7-A34A246B77B2}"/>
              </a:ext>
            </a:extLst>
          </p:cNvPr>
          <p:cNvSpPr>
            <a:spLocks noGrp="1"/>
          </p:cNvSpPr>
          <p:nvPr>
            <p:ph type="dt" sz="half" idx="10"/>
          </p:nvPr>
        </p:nvSpPr>
        <p:spPr/>
        <p:txBody>
          <a:bodyPr/>
          <a:lstStyle/>
          <a:p>
            <a:fld id="{FAE9905C-0E1C-46AD-A989-AD45029D5FD2}" type="datetimeFigureOut">
              <a:rPr lang="en-CA" smtClean="0"/>
              <a:t>2020-12-01</a:t>
            </a:fld>
            <a:endParaRPr lang="en-CA"/>
          </a:p>
        </p:txBody>
      </p:sp>
      <p:sp>
        <p:nvSpPr>
          <p:cNvPr id="5" name="Footer Placeholder 4">
            <a:extLst>
              <a:ext uri="{FF2B5EF4-FFF2-40B4-BE49-F238E27FC236}">
                <a16:creationId xmlns:a16="http://schemas.microsoft.com/office/drawing/2014/main" id="{6598AF71-4876-4436-930A-91589053110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7D3D27E-EF33-4ABD-BEEE-E471BA7828FD}"/>
              </a:ext>
            </a:extLst>
          </p:cNvPr>
          <p:cNvSpPr>
            <a:spLocks noGrp="1"/>
          </p:cNvSpPr>
          <p:nvPr>
            <p:ph type="sldNum" sz="quarter" idx="12"/>
          </p:nvPr>
        </p:nvSpPr>
        <p:spPr/>
        <p:txBody>
          <a:bodyPr/>
          <a:lstStyle/>
          <a:p>
            <a:fld id="{190E6F5C-9778-4E99-A71F-FDD743D0CB95}" type="slidenum">
              <a:rPr lang="en-CA" smtClean="0"/>
              <a:t>‹#›</a:t>
            </a:fld>
            <a:endParaRPr lang="en-CA"/>
          </a:p>
        </p:txBody>
      </p:sp>
    </p:spTree>
    <p:extLst>
      <p:ext uri="{BB962C8B-B14F-4D97-AF65-F5344CB8AC3E}">
        <p14:creationId xmlns:p14="http://schemas.microsoft.com/office/powerpoint/2010/main" val="3405233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6C36FC-9BD1-48A7-AEF6-F67476A471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5683FDE-1932-4076-9D1A-4876BA02B2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AE33D14-8387-495A-8FF3-0E92B3734649}"/>
              </a:ext>
            </a:extLst>
          </p:cNvPr>
          <p:cNvSpPr>
            <a:spLocks noGrp="1"/>
          </p:cNvSpPr>
          <p:nvPr>
            <p:ph type="dt" sz="half" idx="10"/>
          </p:nvPr>
        </p:nvSpPr>
        <p:spPr/>
        <p:txBody>
          <a:bodyPr/>
          <a:lstStyle/>
          <a:p>
            <a:fld id="{FAE9905C-0E1C-46AD-A989-AD45029D5FD2}" type="datetimeFigureOut">
              <a:rPr lang="en-CA" smtClean="0"/>
              <a:t>2020-12-01</a:t>
            </a:fld>
            <a:endParaRPr lang="en-CA"/>
          </a:p>
        </p:txBody>
      </p:sp>
      <p:sp>
        <p:nvSpPr>
          <p:cNvPr id="5" name="Footer Placeholder 4">
            <a:extLst>
              <a:ext uri="{FF2B5EF4-FFF2-40B4-BE49-F238E27FC236}">
                <a16:creationId xmlns:a16="http://schemas.microsoft.com/office/drawing/2014/main" id="{A9A28781-8308-430C-A4E3-FFC21A2723C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52443F1-5707-44C9-9323-8F4910494DB7}"/>
              </a:ext>
            </a:extLst>
          </p:cNvPr>
          <p:cNvSpPr>
            <a:spLocks noGrp="1"/>
          </p:cNvSpPr>
          <p:nvPr>
            <p:ph type="sldNum" sz="quarter" idx="12"/>
          </p:nvPr>
        </p:nvSpPr>
        <p:spPr/>
        <p:txBody>
          <a:bodyPr/>
          <a:lstStyle/>
          <a:p>
            <a:fld id="{190E6F5C-9778-4E99-A71F-FDD743D0CB95}" type="slidenum">
              <a:rPr lang="en-CA" smtClean="0"/>
              <a:t>‹#›</a:t>
            </a:fld>
            <a:endParaRPr lang="en-CA"/>
          </a:p>
        </p:txBody>
      </p:sp>
    </p:spTree>
    <p:extLst>
      <p:ext uri="{BB962C8B-B14F-4D97-AF65-F5344CB8AC3E}">
        <p14:creationId xmlns:p14="http://schemas.microsoft.com/office/powerpoint/2010/main" val="3154255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C1800-AED2-4C42-A0DC-CCB41624F4D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CAF0A75-8DE1-44F3-9FCF-57884F0BB0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E0E2A21-160C-4D4C-83A8-E85EC218F87A}"/>
              </a:ext>
            </a:extLst>
          </p:cNvPr>
          <p:cNvSpPr>
            <a:spLocks noGrp="1"/>
          </p:cNvSpPr>
          <p:nvPr>
            <p:ph type="dt" sz="half" idx="10"/>
          </p:nvPr>
        </p:nvSpPr>
        <p:spPr/>
        <p:txBody>
          <a:bodyPr/>
          <a:lstStyle/>
          <a:p>
            <a:fld id="{FAE9905C-0E1C-46AD-A989-AD45029D5FD2}" type="datetimeFigureOut">
              <a:rPr lang="en-CA" smtClean="0"/>
              <a:t>2020-12-01</a:t>
            </a:fld>
            <a:endParaRPr lang="en-CA"/>
          </a:p>
        </p:txBody>
      </p:sp>
      <p:sp>
        <p:nvSpPr>
          <p:cNvPr id="5" name="Footer Placeholder 4">
            <a:extLst>
              <a:ext uri="{FF2B5EF4-FFF2-40B4-BE49-F238E27FC236}">
                <a16:creationId xmlns:a16="http://schemas.microsoft.com/office/drawing/2014/main" id="{4ADB1882-954F-427B-B14A-9E4C08C550E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BA7991B-7FFC-416B-9F49-7DA159D052BD}"/>
              </a:ext>
            </a:extLst>
          </p:cNvPr>
          <p:cNvSpPr>
            <a:spLocks noGrp="1"/>
          </p:cNvSpPr>
          <p:nvPr>
            <p:ph type="sldNum" sz="quarter" idx="12"/>
          </p:nvPr>
        </p:nvSpPr>
        <p:spPr/>
        <p:txBody>
          <a:bodyPr/>
          <a:lstStyle/>
          <a:p>
            <a:fld id="{190E6F5C-9778-4E99-A71F-FDD743D0CB95}" type="slidenum">
              <a:rPr lang="en-CA" smtClean="0"/>
              <a:t>‹#›</a:t>
            </a:fld>
            <a:endParaRPr lang="en-CA"/>
          </a:p>
        </p:txBody>
      </p:sp>
    </p:spTree>
    <p:extLst>
      <p:ext uri="{BB962C8B-B14F-4D97-AF65-F5344CB8AC3E}">
        <p14:creationId xmlns:p14="http://schemas.microsoft.com/office/powerpoint/2010/main" val="3679405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055C8-6022-4F39-90A2-1A9252A333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04AD4D12-80E1-4FB1-B4C0-9C14D39B4E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4C8625-B2A5-4773-8988-55D8CDE384B5}"/>
              </a:ext>
            </a:extLst>
          </p:cNvPr>
          <p:cNvSpPr>
            <a:spLocks noGrp="1"/>
          </p:cNvSpPr>
          <p:nvPr>
            <p:ph type="dt" sz="half" idx="10"/>
          </p:nvPr>
        </p:nvSpPr>
        <p:spPr/>
        <p:txBody>
          <a:bodyPr/>
          <a:lstStyle/>
          <a:p>
            <a:fld id="{FAE9905C-0E1C-46AD-A989-AD45029D5FD2}" type="datetimeFigureOut">
              <a:rPr lang="en-CA" smtClean="0"/>
              <a:t>2020-12-01</a:t>
            </a:fld>
            <a:endParaRPr lang="en-CA"/>
          </a:p>
        </p:txBody>
      </p:sp>
      <p:sp>
        <p:nvSpPr>
          <p:cNvPr id="5" name="Footer Placeholder 4">
            <a:extLst>
              <a:ext uri="{FF2B5EF4-FFF2-40B4-BE49-F238E27FC236}">
                <a16:creationId xmlns:a16="http://schemas.microsoft.com/office/drawing/2014/main" id="{A8BC850C-BD29-4863-B8D2-4CEC16263B8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9FCF8F1-A0AD-4E7D-AB5B-89833C43FBA8}"/>
              </a:ext>
            </a:extLst>
          </p:cNvPr>
          <p:cNvSpPr>
            <a:spLocks noGrp="1"/>
          </p:cNvSpPr>
          <p:nvPr>
            <p:ph type="sldNum" sz="quarter" idx="12"/>
          </p:nvPr>
        </p:nvSpPr>
        <p:spPr/>
        <p:txBody>
          <a:bodyPr/>
          <a:lstStyle/>
          <a:p>
            <a:fld id="{190E6F5C-9778-4E99-A71F-FDD743D0CB95}" type="slidenum">
              <a:rPr lang="en-CA" smtClean="0"/>
              <a:t>‹#›</a:t>
            </a:fld>
            <a:endParaRPr lang="en-CA"/>
          </a:p>
        </p:txBody>
      </p:sp>
    </p:spTree>
    <p:extLst>
      <p:ext uri="{BB962C8B-B14F-4D97-AF65-F5344CB8AC3E}">
        <p14:creationId xmlns:p14="http://schemas.microsoft.com/office/powerpoint/2010/main" val="2322014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EECE0-0B18-45F8-BBC8-5240A4C68CC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9FE20B5-5DC8-4262-839F-49FD146B1E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6A454AE-2B70-43EC-93BA-D52FDA8EAF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8905EE5A-11E9-4725-B90D-E07487433077}"/>
              </a:ext>
            </a:extLst>
          </p:cNvPr>
          <p:cNvSpPr>
            <a:spLocks noGrp="1"/>
          </p:cNvSpPr>
          <p:nvPr>
            <p:ph type="dt" sz="half" idx="10"/>
          </p:nvPr>
        </p:nvSpPr>
        <p:spPr/>
        <p:txBody>
          <a:bodyPr/>
          <a:lstStyle/>
          <a:p>
            <a:fld id="{FAE9905C-0E1C-46AD-A989-AD45029D5FD2}" type="datetimeFigureOut">
              <a:rPr lang="en-CA" smtClean="0"/>
              <a:t>2020-12-01</a:t>
            </a:fld>
            <a:endParaRPr lang="en-CA"/>
          </a:p>
        </p:txBody>
      </p:sp>
      <p:sp>
        <p:nvSpPr>
          <p:cNvPr id="6" name="Footer Placeholder 5">
            <a:extLst>
              <a:ext uri="{FF2B5EF4-FFF2-40B4-BE49-F238E27FC236}">
                <a16:creationId xmlns:a16="http://schemas.microsoft.com/office/drawing/2014/main" id="{938200ED-1F62-4CB9-812F-BECE4AFF203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9AE6C0B-3B18-45FB-B2E8-8C53D1672BA7}"/>
              </a:ext>
            </a:extLst>
          </p:cNvPr>
          <p:cNvSpPr>
            <a:spLocks noGrp="1"/>
          </p:cNvSpPr>
          <p:nvPr>
            <p:ph type="sldNum" sz="quarter" idx="12"/>
          </p:nvPr>
        </p:nvSpPr>
        <p:spPr/>
        <p:txBody>
          <a:bodyPr/>
          <a:lstStyle/>
          <a:p>
            <a:fld id="{190E6F5C-9778-4E99-A71F-FDD743D0CB95}" type="slidenum">
              <a:rPr lang="en-CA" smtClean="0"/>
              <a:t>‹#›</a:t>
            </a:fld>
            <a:endParaRPr lang="en-CA"/>
          </a:p>
        </p:txBody>
      </p:sp>
    </p:spTree>
    <p:extLst>
      <p:ext uri="{BB962C8B-B14F-4D97-AF65-F5344CB8AC3E}">
        <p14:creationId xmlns:p14="http://schemas.microsoft.com/office/powerpoint/2010/main" val="1985012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1442B-D41A-4CE2-B082-BDAEC186D7BE}"/>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95D0CC7-F765-4860-8829-67C6ED3AF9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B6C744-4A5E-4076-A229-C291E102A6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6C610C55-4FBE-47D2-AAD0-932083EAE6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1C8B39-639C-4B6C-9706-157E3786C1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2CB5FFCE-4F66-4DF9-BBB8-82AFBCC185FD}"/>
              </a:ext>
            </a:extLst>
          </p:cNvPr>
          <p:cNvSpPr>
            <a:spLocks noGrp="1"/>
          </p:cNvSpPr>
          <p:nvPr>
            <p:ph type="dt" sz="half" idx="10"/>
          </p:nvPr>
        </p:nvSpPr>
        <p:spPr/>
        <p:txBody>
          <a:bodyPr/>
          <a:lstStyle/>
          <a:p>
            <a:fld id="{FAE9905C-0E1C-46AD-A989-AD45029D5FD2}" type="datetimeFigureOut">
              <a:rPr lang="en-CA" smtClean="0"/>
              <a:t>2020-12-01</a:t>
            </a:fld>
            <a:endParaRPr lang="en-CA"/>
          </a:p>
        </p:txBody>
      </p:sp>
      <p:sp>
        <p:nvSpPr>
          <p:cNvPr id="8" name="Footer Placeholder 7">
            <a:extLst>
              <a:ext uri="{FF2B5EF4-FFF2-40B4-BE49-F238E27FC236}">
                <a16:creationId xmlns:a16="http://schemas.microsoft.com/office/drawing/2014/main" id="{4AC38679-3CB7-407C-BD83-1ECF584BDE90}"/>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7A419F12-EED4-4EF5-AAAB-ACCEC36C6213}"/>
              </a:ext>
            </a:extLst>
          </p:cNvPr>
          <p:cNvSpPr>
            <a:spLocks noGrp="1"/>
          </p:cNvSpPr>
          <p:nvPr>
            <p:ph type="sldNum" sz="quarter" idx="12"/>
          </p:nvPr>
        </p:nvSpPr>
        <p:spPr/>
        <p:txBody>
          <a:bodyPr/>
          <a:lstStyle/>
          <a:p>
            <a:fld id="{190E6F5C-9778-4E99-A71F-FDD743D0CB95}" type="slidenum">
              <a:rPr lang="en-CA" smtClean="0"/>
              <a:t>‹#›</a:t>
            </a:fld>
            <a:endParaRPr lang="en-CA"/>
          </a:p>
        </p:txBody>
      </p:sp>
    </p:spTree>
    <p:extLst>
      <p:ext uri="{BB962C8B-B14F-4D97-AF65-F5344CB8AC3E}">
        <p14:creationId xmlns:p14="http://schemas.microsoft.com/office/powerpoint/2010/main" val="1068837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93349-F591-4751-B686-968FEF0309EE}"/>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F6ADBED8-0D8D-4078-936E-8E60CA96C468}"/>
              </a:ext>
            </a:extLst>
          </p:cNvPr>
          <p:cNvSpPr>
            <a:spLocks noGrp="1"/>
          </p:cNvSpPr>
          <p:nvPr>
            <p:ph type="dt" sz="half" idx="10"/>
          </p:nvPr>
        </p:nvSpPr>
        <p:spPr/>
        <p:txBody>
          <a:bodyPr/>
          <a:lstStyle/>
          <a:p>
            <a:fld id="{FAE9905C-0E1C-46AD-A989-AD45029D5FD2}" type="datetimeFigureOut">
              <a:rPr lang="en-CA" smtClean="0"/>
              <a:t>2020-12-01</a:t>
            </a:fld>
            <a:endParaRPr lang="en-CA"/>
          </a:p>
        </p:txBody>
      </p:sp>
      <p:sp>
        <p:nvSpPr>
          <p:cNvPr id="4" name="Footer Placeholder 3">
            <a:extLst>
              <a:ext uri="{FF2B5EF4-FFF2-40B4-BE49-F238E27FC236}">
                <a16:creationId xmlns:a16="http://schemas.microsoft.com/office/drawing/2014/main" id="{3C8E1D15-1287-4F66-9EC2-38A92CE85D23}"/>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442850D9-85D5-423E-919C-140DE6238E76}"/>
              </a:ext>
            </a:extLst>
          </p:cNvPr>
          <p:cNvSpPr>
            <a:spLocks noGrp="1"/>
          </p:cNvSpPr>
          <p:nvPr>
            <p:ph type="sldNum" sz="quarter" idx="12"/>
          </p:nvPr>
        </p:nvSpPr>
        <p:spPr/>
        <p:txBody>
          <a:bodyPr/>
          <a:lstStyle/>
          <a:p>
            <a:fld id="{190E6F5C-9778-4E99-A71F-FDD743D0CB95}" type="slidenum">
              <a:rPr lang="en-CA" smtClean="0"/>
              <a:t>‹#›</a:t>
            </a:fld>
            <a:endParaRPr lang="en-CA"/>
          </a:p>
        </p:txBody>
      </p:sp>
    </p:spTree>
    <p:extLst>
      <p:ext uri="{BB962C8B-B14F-4D97-AF65-F5344CB8AC3E}">
        <p14:creationId xmlns:p14="http://schemas.microsoft.com/office/powerpoint/2010/main" val="1109187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7B043E-B8B8-45FA-87D0-94419AA6F57A}"/>
              </a:ext>
            </a:extLst>
          </p:cNvPr>
          <p:cNvSpPr>
            <a:spLocks noGrp="1"/>
          </p:cNvSpPr>
          <p:nvPr>
            <p:ph type="dt" sz="half" idx="10"/>
          </p:nvPr>
        </p:nvSpPr>
        <p:spPr/>
        <p:txBody>
          <a:bodyPr/>
          <a:lstStyle/>
          <a:p>
            <a:fld id="{FAE9905C-0E1C-46AD-A989-AD45029D5FD2}" type="datetimeFigureOut">
              <a:rPr lang="en-CA" smtClean="0"/>
              <a:t>2020-12-01</a:t>
            </a:fld>
            <a:endParaRPr lang="en-CA"/>
          </a:p>
        </p:txBody>
      </p:sp>
      <p:sp>
        <p:nvSpPr>
          <p:cNvPr id="3" name="Footer Placeholder 2">
            <a:extLst>
              <a:ext uri="{FF2B5EF4-FFF2-40B4-BE49-F238E27FC236}">
                <a16:creationId xmlns:a16="http://schemas.microsoft.com/office/drawing/2014/main" id="{91E40091-6016-4E61-AA1F-27A52CAC2814}"/>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2363935E-530B-457E-93F6-AF5E70918004}"/>
              </a:ext>
            </a:extLst>
          </p:cNvPr>
          <p:cNvSpPr>
            <a:spLocks noGrp="1"/>
          </p:cNvSpPr>
          <p:nvPr>
            <p:ph type="sldNum" sz="quarter" idx="12"/>
          </p:nvPr>
        </p:nvSpPr>
        <p:spPr/>
        <p:txBody>
          <a:bodyPr/>
          <a:lstStyle/>
          <a:p>
            <a:fld id="{190E6F5C-9778-4E99-A71F-FDD743D0CB95}" type="slidenum">
              <a:rPr lang="en-CA" smtClean="0"/>
              <a:t>‹#›</a:t>
            </a:fld>
            <a:endParaRPr lang="en-CA"/>
          </a:p>
        </p:txBody>
      </p:sp>
    </p:spTree>
    <p:extLst>
      <p:ext uri="{BB962C8B-B14F-4D97-AF65-F5344CB8AC3E}">
        <p14:creationId xmlns:p14="http://schemas.microsoft.com/office/powerpoint/2010/main" val="2170622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A8DF4-2ACF-424A-930B-3E181109C8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23298C90-2D0E-4F07-BC33-CD2344239B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DC35639A-5175-4C02-8CC7-6FB8993B38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77211B-8C04-4102-8E33-C947B34206A5}"/>
              </a:ext>
            </a:extLst>
          </p:cNvPr>
          <p:cNvSpPr>
            <a:spLocks noGrp="1"/>
          </p:cNvSpPr>
          <p:nvPr>
            <p:ph type="dt" sz="half" idx="10"/>
          </p:nvPr>
        </p:nvSpPr>
        <p:spPr/>
        <p:txBody>
          <a:bodyPr/>
          <a:lstStyle/>
          <a:p>
            <a:fld id="{FAE9905C-0E1C-46AD-A989-AD45029D5FD2}" type="datetimeFigureOut">
              <a:rPr lang="en-CA" smtClean="0"/>
              <a:t>2020-12-01</a:t>
            </a:fld>
            <a:endParaRPr lang="en-CA"/>
          </a:p>
        </p:txBody>
      </p:sp>
      <p:sp>
        <p:nvSpPr>
          <p:cNvPr id="6" name="Footer Placeholder 5">
            <a:extLst>
              <a:ext uri="{FF2B5EF4-FFF2-40B4-BE49-F238E27FC236}">
                <a16:creationId xmlns:a16="http://schemas.microsoft.com/office/drawing/2014/main" id="{27299611-8DC6-45C0-AA43-CBAEFFCF91B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646B9B1-A46F-4C4F-AB98-219639A23F73}"/>
              </a:ext>
            </a:extLst>
          </p:cNvPr>
          <p:cNvSpPr>
            <a:spLocks noGrp="1"/>
          </p:cNvSpPr>
          <p:nvPr>
            <p:ph type="sldNum" sz="quarter" idx="12"/>
          </p:nvPr>
        </p:nvSpPr>
        <p:spPr/>
        <p:txBody>
          <a:bodyPr/>
          <a:lstStyle/>
          <a:p>
            <a:fld id="{190E6F5C-9778-4E99-A71F-FDD743D0CB95}" type="slidenum">
              <a:rPr lang="en-CA" smtClean="0"/>
              <a:t>‹#›</a:t>
            </a:fld>
            <a:endParaRPr lang="en-CA"/>
          </a:p>
        </p:txBody>
      </p:sp>
    </p:spTree>
    <p:extLst>
      <p:ext uri="{BB962C8B-B14F-4D97-AF65-F5344CB8AC3E}">
        <p14:creationId xmlns:p14="http://schemas.microsoft.com/office/powerpoint/2010/main" val="127709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08198-E65E-4F35-9345-077A8325E9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CEF39CDB-DC85-4958-AB11-241C36F39D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67F4F5C0-F1C2-4A19-BB82-DF0DFDA41C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918217-473F-461C-948B-A770BDADBDEA}"/>
              </a:ext>
            </a:extLst>
          </p:cNvPr>
          <p:cNvSpPr>
            <a:spLocks noGrp="1"/>
          </p:cNvSpPr>
          <p:nvPr>
            <p:ph type="dt" sz="half" idx="10"/>
          </p:nvPr>
        </p:nvSpPr>
        <p:spPr/>
        <p:txBody>
          <a:bodyPr/>
          <a:lstStyle/>
          <a:p>
            <a:fld id="{FAE9905C-0E1C-46AD-A989-AD45029D5FD2}" type="datetimeFigureOut">
              <a:rPr lang="en-CA" smtClean="0"/>
              <a:t>2020-12-01</a:t>
            </a:fld>
            <a:endParaRPr lang="en-CA"/>
          </a:p>
        </p:txBody>
      </p:sp>
      <p:sp>
        <p:nvSpPr>
          <p:cNvPr id="6" name="Footer Placeholder 5">
            <a:extLst>
              <a:ext uri="{FF2B5EF4-FFF2-40B4-BE49-F238E27FC236}">
                <a16:creationId xmlns:a16="http://schemas.microsoft.com/office/drawing/2014/main" id="{483E2611-BB8E-4E90-9300-7088E29BB87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B71FEFE-6BBB-4E19-9647-224962950867}"/>
              </a:ext>
            </a:extLst>
          </p:cNvPr>
          <p:cNvSpPr>
            <a:spLocks noGrp="1"/>
          </p:cNvSpPr>
          <p:nvPr>
            <p:ph type="sldNum" sz="quarter" idx="12"/>
          </p:nvPr>
        </p:nvSpPr>
        <p:spPr/>
        <p:txBody>
          <a:bodyPr/>
          <a:lstStyle/>
          <a:p>
            <a:fld id="{190E6F5C-9778-4E99-A71F-FDD743D0CB95}" type="slidenum">
              <a:rPr lang="en-CA" smtClean="0"/>
              <a:t>‹#›</a:t>
            </a:fld>
            <a:endParaRPr lang="en-CA"/>
          </a:p>
        </p:txBody>
      </p:sp>
    </p:spTree>
    <p:extLst>
      <p:ext uri="{BB962C8B-B14F-4D97-AF65-F5344CB8AC3E}">
        <p14:creationId xmlns:p14="http://schemas.microsoft.com/office/powerpoint/2010/main" val="216364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71C49B-8F44-4CBE-9DCC-D9BA4312EA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783D70E-4B87-405D-A2FB-1AFCA62CF4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D7B741B-5AD4-4D70-BF9E-2801A1910A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E9905C-0E1C-46AD-A989-AD45029D5FD2}" type="datetimeFigureOut">
              <a:rPr lang="en-CA" smtClean="0"/>
              <a:t>2020-12-01</a:t>
            </a:fld>
            <a:endParaRPr lang="en-CA"/>
          </a:p>
        </p:txBody>
      </p:sp>
      <p:sp>
        <p:nvSpPr>
          <p:cNvPr id="5" name="Footer Placeholder 4">
            <a:extLst>
              <a:ext uri="{FF2B5EF4-FFF2-40B4-BE49-F238E27FC236}">
                <a16:creationId xmlns:a16="http://schemas.microsoft.com/office/drawing/2014/main" id="{6882DB3E-6653-4EE3-AE6F-0F574051E3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17CE5893-C9DC-4E48-96AB-52471A2594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0E6F5C-9778-4E99-A71F-FDD743D0CB95}" type="slidenum">
              <a:rPr lang="en-CA" smtClean="0"/>
              <a:t>‹#›</a:t>
            </a:fld>
            <a:endParaRPr lang="en-CA"/>
          </a:p>
        </p:txBody>
      </p:sp>
    </p:spTree>
    <p:extLst>
      <p:ext uri="{BB962C8B-B14F-4D97-AF65-F5344CB8AC3E}">
        <p14:creationId xmlns:p14="http://schemas.microsoft.com/office/powerpoint/2010/main" val="200570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13"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4" name="Oval 13">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5"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7" name="Rectangle 16">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4">
            <a:extLst>
              <a:ext uri="{FF2B5EF4-FFF2-40B4-BE49-F238E27FC236}">
                <a16:creationId xmlns:a16="http://schemas.microsoft.com/office/drawing/2014/main" id="{B243D9FB-8EE5-400E-A1EE-DAA639054F8D}"/>
              </a:ext>
            </a:extLst>
          </p:cNvPr>
          <p:cNvSpPr txBox="1"/>
          <p:nvPr/>
        </p:nvSpPr>
        <p:spPr>
          <a:xfrm>
            <a:off x="1524000" y="2776538"/>
            <a:ext cx="9144000" cy="1381188"/>
          </a:xfrm>
          <a:prstGeom prst="rect">
            <a:avLst/>
          </a:prstGeom>
        </p:spPr>
        <p:txBody>
          <a:bodyPr vert="horz" lIns="91440" tIns="45720" rIns="91440" bIns="45720" rtlCol="0" anchor="ctr">
            <a:normAutofit/>
          </a:bodyPr>
          <a:lstStyle/>
          <a:p>
            <a:pPr marL="0" marR="0" algn="ctr">
              <a:lnSpc>
                <a:spcPct val="90000"/>
              </a:lnSpc>
              <a:spcBef>
                <a:spcPct val="0"/>
              </a:spcBef>
              <a:spcAft>
                <a:spcPts val="600"/>
              </a:spcAft>
            </a:pPr>
            <a:r>
              <a:rPr lang="en-US" sz="3100" b="1" kern="1200">
                <a:solidFill>
                  <a:schemeClr val="bg2"/>
                </a:solidFill>
                <a:effectLst/>
                <a:latin typeface="+mj-lt"/>
                <a:ea typeface="+mj-ea"/>
                <a:cs typeface="+mj-cs"/>
              </a:rPr>
              <a:t>VISUALIZING CULTURAL EMOTIONAL INTELLIGENCE LITERATURE: A BIBLIOMETRIC REVIEW FROM 2001 – 2020</a:t>
            </a:r>
            <a:endParaRPr lang="en-US" sz="3100" kern="1200">
              <a:solidFill>
                <a:schemeClr val="bg2"/>
              </a:solidFill>
              <a:effectLst/>
              <a:latin typeface="+mj-lt"/>
              <a:ea typeface="+mj-ea"/>
              <a:cs typeface="+mj-cs"/>
            </a:endParaRPr>
          </a:p>
        </p:txBody>
      </p:sp>
      <p:sp>
        <p:nvSpPr>
          <p:cNvPr id="6" name="TextBox 5">
            <a:extLst>
              <a:ext uri="{FF2B5EF4-FFF2-40B4-BE49-F238E27FC236}">
                <a16:creationId xmlns:a16="http://schemas.microsoft.com/office/drawing/2014/main" id="{0ECC2BD2-4F3B-454E-A073-E3F1443DF787}"/>
              </a:ext>
            </a:extLst>
          </p:cNvPr>
          <p:cNvSpPr txBox="1"/>
          <p:nvPr/>
        </p:nvSpPr>
        <p:spPr>
          <a:xfrm>
            <a:off x="4298294" y="4296485"/>
            <a:ext cx="2482283" cy="369332"/>
          </a:xfrm>
          <a:prstGeom prst="rect">
            <a:avLst/>
          </a:prstGeom>
          <a:noFill/>
        </p:spPr>
        <p:txBody>
          <a:bodyPr wrap="none" rtlCol="0">
            <a:spAutoFit/>
          </a:bodyPr>
          <a:lstStyle/>
          <a:p>
            <a:pPr>
              <a:spcAft>
                <a:spcPts val="600"/>
              </a:spcAft>
            </a:pPr>
            <a:r>
              <a:rPr lang="en-CA" dirty="0">
                <a:effectLst>
                  <a:outerShdw blurRad="38100" dist="38100" dir="2700000" algn="tl">
                    <a:srgbClr val="000000">
                      <a:alpha val="43137"/>
                    </a:srgbClr>
                  </a:outerShdw>
                </a:effectLst>
              </a:rPr>
              <a:t>Sunday Adewale Olaleye</a:t>
            </a:r>
          </a:p>
        </p:txBody>
      </p:sp>
      <p:sp>
        <p:nvSpPr>
          <p:cNvPr id="7" name="TextBox 6">
            <a:extLst>
              <a:ext uri="{FF2B5EF4-FFF2-40B4-BE49-F238E27FC236}">
                <a16:creationId xmlns:a16="http://schemas.microsoft.com/office/drawing/2014/main" id="{B0F4CE33-023C-4340-BA0A-3964A55AD1DE}"/>
              </a:ext>
            </a:extLst>
          </p:cNvPr>
          <p:cNvSpPr txBox="1"/>
          <p:nvPr/>
        </p:nvSpPr>
        <p:spPr>
          <a:xfrm>
            <a:off x="2382158" y="4635809"/>
            <a:ext cx="6603346" cy="1431161"/>
          </a:xfrm>
          <a:prstGeom prst="rect">
            <a:avLst/>
          </a:prstGeom>
          <a:noFill/>
        </p:spPr>
        <p:txBody>
          <a:bodyPr wrap="none" rtlCol="0">
            <a:spAutoFit/>
          </a:bodyPr>
          <a:lstStyle/>
          <a:p>
            <a:pPr algn="ctr">
              <a:spcAft>
                <a:spcPts val="600"/>
              </a:spcAft>
            </a:pPr>
            <a:r>
              <a:rPr lang="en-CA" dirty="0"/>
              <a:t>University of Oulu, </a:t>
            </a:r>
          </a:p>
          <a:p>
            <a:pPr algn="ctr">
              <a:spcAft>
                <a:spcPts val="600"/>
              </a:spcAft>
            </a:pPr>
            <a:r>
              <a:rPr lang="en-CA" dirty="0"/>
              <a:t>Department of Marketing, Management and International Business, </a:t>
            </a:r>
          </a:p>
          <a:p>
            <a:pPr algn="ctr">
              <a:spcAft>
                <a:spcPts val="600"/>
              </a:spcAft>
            </a:pPr>
            <a:r>
              <a:rPr lang="en-CA" dirty="0"/>
              <a:t>Oulu Business School,  Finland.</a:t>
            </a:r>
          </a:p>
          <a:p>
            <a:pPr algn="ctr">
              <a:spcAft>
                <a:spcPts val="600"/>
              </a:spcAft>
            </a:pPr>
            <a:r>
              <a:rPr lang="en-CA" dirty="0"/>
              <a:t>sunday.olaleye@oulu.fi</a:t>
            </a:r>
          </a:p>
        </p:txBody>
      </p:sp>
      <p:sp>
        <p:nvSpPr>
          <p:cNvPr id="11" name="TextBox 10">
            <a:extLst>
              <a:ext uri="{FF2B5EF4-FFF2-40B4-BE49-F238E27FC236}">
                <a16:creationId xmlns:a16="http://schemas.microsoft.com/office/drawing/2014/main" id="{459945EB-2035-438F-A24A-F9B9ACD1FA23}"/>
              </a:ext>
            </a:extLst>
          </p:cNvPr>
          <p:cNvSpPr txBox="1"/>
          <p:nvPr/>
        </p:nvSpPr>
        <p:spPr>
          <a:xfrm>
            <a:off x="3248025" y="1606034"/>
            <a:ext cx="6096000" cy="461665"/>
          </a:xfrm>
          <a:prstGeom prst="rect">
            <a:avLst/>
          </a:prstGeom>
          <a:noFill/>
        </p:spPr>
        <p:txBody>
          <a:bodyPr wrap="square">
            <a:spAutoFit/>
          </a:bodyPr>
          <a:lstStyle/>
          <a:p>
            <a:pPr algn="ctr">
              <a:spcAft>
                <a:spcPts val="600"/>
              </a:spcAft>
            </a:pPr>
            <a:r>
              <a:rPr lang="en-CA" sz="2400" dirty="0"/>
              <a:t>Prominence Final Conference | 19.11.2020</a:t>
            </a:r>
          </a:p>
        </p:txBody>
      </p:sp>
    </p:spTree>
    <p:extLst>
      <p:ext uri="{BB962C8B-B14F-4D97-AF65-F5344CB8AC3E}">
        <p14:creationId xmlns:p14="http://schemas.microsoft.com/office/powerpoint/2010/main" val="68538438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59C7446-0C3D-4AE2-ABCD-3BAE6E0D2561}"/>
              </a:ext>
            </a:extLst>
          </p:cNvPr>
          <p:cNvPicPr/>
          <p:nvPr/>
        </p:nvPicPr>
        <p:blipFill rotWithShape="1">
          <a:blip r:embed="rId2" cstate="print">
            <a:extLst>
              <a:ext uri="{28A0092B-C50C-407E-A947-70E740481C1C}">
                <a14:useLocalDpi xmlns:a14="http://schemas.microsoft.com/office/drawing/2010/main" val="0"/>
              </a:ext>
            </a:extLst>
          </a:blip>
          <a:srcRect t="3607" r="30192" b="5483"/>
          <a:stretch/>
        </p:blipFill>
        <p:spPr bwMode="auto">
          <a:xfrm>
            <a:off x="3523488" y="10"/>
            <a:ext cx="8668509" cy="6857990"/>
          </a:xfrm>
          <a:prstGeom prst="rect">
            <a:avLst/>
          </a:prstGeom>
          <a:noFill/>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B588474-4582-4922-833E-AAD49F10ECCF}"/>
              </a:ext>
            </a:extLst>
          </p:cNvPr>
          <p:cNvSpPr txBox="1"/>
          <p:nvPr/>
        </p:nvSpPr>
        <p:spPr>
          <a:xfrm>
            <a:off x="477981" y="1122363"/>
            <a:ext cx="4023360" cy="3204134"/>
          </a:xfrm>
          <a:prstGeom prst="rect">
            <a:avLst/>
          </a:prstGeom>
        </p:spPr>
        <p:txBody>
          <a:bodyPr vert="horz" lIns="91440" tIns="45720" rIns="91440" bIns="45720" rtlCol="0" anchor="b">
            <a:normAutofit/>
          </a:bodyPr>
          <a:lstStyle/>
          <a:p>
            <a:pPr algn="just">
              <a:lnSpc>
                <a:spcPct val="90000"/>
              </a:lnSpc>
              <a:spcBef>
                <a:spcPct val="0"/>
              </a:spcBef>
              <a:spcAft>
                <a:spcPts val="600"/>
              </a:spcAft>
            </a:pPr>
            <a:r>
              <a:rPr lang="en-US" sz="4100" dirty="0">
                <a:effectLst/>
                <a:latin typeface="+mj-lt"/>
                <a:ea typeface="+mj-ea"/>
                <a:cs typeface="+mj-cs"/>
              </a:rPr>
              <a:t>Co-authorship network of the top countries in cultural emotional intelligence</a:t>
            </a:r>
            <a:endParaRPr lang="en-US" sz="4100" dirty="0">
              <a:latin typeface="+mj-lt"/>
              <a:ea typeface="+mj-ea"/>
              <a:cs typeface="+mj-cs"/>
            </a:endParaRP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665887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AFBF5BF-4C56-45D3-8DF8-7DBFFD66D5FD}"/>
              </a:ext>
            </a:extLst>
          </p:cNvPr>
          <p:cNvSpPr txBox="1"/>
          <p:nvPr/>
        </p:nvSpPr>
        <p:spPr>
          <a:xfrm>
            <a:off x="838198" y="4428000"/>
            <a:ext cx="10471485" cy="1400400"/>
          </a:xfrm>
          <a:prstGeom prst="rect">
            <a:avLst/>
          </a:prstGeom>
        </p:spPr>
        <p:txBody>
          <a:bodyPr vert="horz" wrap="square" lIns="91440" tIns="45720" rIns="91440" bIns="45720" rtlCol="0" anchor="b">
            <a:normAutofit/>
          </a:bodyPr>
          <a:lstStyle/>
          <a:p>
            <a:pPr marL="0" marR="0">
              <a:lnSpc>
                <a:spcPct val="90000"/>
              </a:lnSpc>
              <a:spcBef>
                <a:spcPct val="0"/>
              </a:spcBef>
              <a:spcAft>
                <a:spcPts val="600"/>
              </a:spcAft>
            </a:pPr>
            <a:r>
              <a:rPr lang="en-US" sz="3100" dirty="0">
                <a:solidFill>
                  <a:schemeClr val="bg1"/>
                </a:solidFill>
                <a:effectLst/>
                <a:latin typeface="+mj-lt"/>
                <a:ea typeface="+mj-ea"/>
                <a:cs typeface="+mj-cs"/>
              </a:rPr>
              <a:t>Co-authorship network of the top institutions in cultural emotional intelligence</a:t>
            </a:r>
          </a:p>
        </p:txBody>
      </p:sp>
      <p:grpSp>
        <p:nvGrpSpPr>
          <p:cNvPr id="11" name="Group 10">
            <a:extLst>
              <a:ext uri="{FF2B5EF4-FFF2-40B4-BE49-F238E27FC236}">
                <a16:creationId xmlns:a16="http://schemas.microsoft.com/office/drawing/2014/main" id="{AC0B7807-0C83-4963-821A-69B172722E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12" name="Freeform: Shape 11">
              <a:extLst>
                <a:ext uri="{FF2B5EF4-FFF2-40B4-BE49-F238E27FC236}">
                  <a16:creationId xmlns:a16="http://schemas.microsoft.com/office/drawing/2014/main" id="{BB027EC7-3252-48A2-A7A4-1741F72E47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4EBC51E4-7477-4290-BBD0-18AD942C3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4" name="Picture 13">
            <a:extLst>
              <a:ext uri="{FF2B5EF4-FFF2-40B4-BE49-F238E27FC236}">
                <a16:creationId xmlns:a16="http://schemas.microsoft.com/office/drawing/2014/main" id="{84C53BC6-DDAC-4264-BEFB-E0E01744939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4286159"/>
          </a:xfrm>
          <a:prstGeom prst="rect">
            <a:avLst/>
          </a:prstGeom>
          <a:noFill/>
          <a:ln>
            <a:noFill/>
          </a:ln>
        </p:spPr>
      </p:pic>
    </p:spTree>
    <p:extLst>
      <p:ext uri="{BB962C8B-B14F-4D97-AF65-F5344CB8AC3E}">
        <p14:creationId xmlns:p14="http://schemas.microsoft.com/office/powerpoint/2010/main" val="573156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p&#10;&#10;Description automatically generated">
            <a:extLst>
              <a:ext uri="{FF2B5EF4-FFF2-40B4-BE49-F238E27FC236}">
                <a16:creationId xmlns:a16="http://schemas.microsoft.com/office/drawing/2014/main" id="{30138313-4BA0-402B-8DCD-24D89367031B}"/>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815368" y="643467"/>
            <a:ext cx="10561263" cy="5571065"/>
          </a:xfrm>
          <a:prstGeom prst="rect">
            <a:avLst/>
          </a:prstGeom>
          <a:noFill/>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93F673F-AE6D-4EA3-9AC6-123DE563CB4A}"/>
              </a:ext>
            </a:extLst>
          </p:cNvPr>
          <p:cNvSpPr txBox="1"/>
          <p:nvPr/>
        </p:nvSpPr>
        <p:spPr>
          <a:xfrm>
            <a:off x="2459881" y="6330996"/>
            <a:ext cx="8413454" cy="369332"/>
          </a:xfrm>
          <a:prstGeom prst="rect">
            <a:avLst/>
          </a:prstGeom>
          <a:noFill/>
        </p:spPr>
        <p:txBody>
          <a:bodyPr wrap="square">
            <a:spAutoFit/>
          </a:bodyPr>
          <a:lstStyle/>
          <a:p>
            <a:r>
              <a:rPr lang="en-US" sz="1800" dirty="0">
                <a:effectLst/>
                <a:latin typeface="Arial" panose="020B0604020202020204" pitchFamily="34" charset="0"/>
                <a:ea typeface="Calibri" panose="020F0502020204030204" pitchFamily="34" charset="0"/>
              </a:rPr>
              <a:t>Co-authorship network of the productive authors in cultural emotional intelligence</a:t>
            </a:r>
            <a:endParaRPr lang="en-CA" dirty="0"/>
          </a:p>
        </p:txBody>
      </p:sp>
    </p:spTree>
    <p:extLst>
      <p:ext uri="{BB962C8B-B14F-4D97-AF65-F5344CB8AC3E}">
        <p14:creationId xmlns:p14="http://schemas.microsoft.com/office/powerpoint/2010/main" val="789218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1AD898-2F64-4175-ACDB-7A0E48C19383}"/>
              </a:ext>
            </a:extLst>
          </p:cNvPr>
          <p:cNvSpPr txBox="1"/>
          <p:nvPr/>
        </p:nvSpPr>
        <p:spPr>
          <a:xfrm>
            <a:off x="643467" y="147833"/>
            <a:ext cx="3962061" cy="768072"/>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b="1" kern="1200" dirty="0">
                <a:solidFill>
                  <a:schemeClr val="tx1"/>
                </a:solidFill>
                <a:effectLst>
                  <a:outerShdw blurRad="38100" dist="38100" dir="2700000" algn="tl">
                    <a:srgbClr val="000000">
                      <a:alpha val="43137"/>
                    </a:srgbClr>
                  </a:outerShdw>
                </a:effectLst>
                <a:latin typeface="+mj-lt"/>
                <a:ea typeface="+mj-ea"/>
                <a:cs typeface="+mj-cs"/>
              </a:rPr>
              <a:t>Results</a:t>
            </a:r>
          </a:p>
        </p:txBody>
      </p:sp>
      <p:sp>
        <p:nvSpPr>
          <p:cNvPr id="26" name="Rectangle 25">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Rectangle 31">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FEE1F83E-61F7-428F-B428-BC20B1B1DB31}"/>
              </a:ext>
            </a:extLst>
          </p:cNvPr>
          <p:cNvSpPr txBox="1"/>
          <p:nvPr/>
        </p:nvSpPr>
        <p:spPr>
          <a:xfrm>
            <a:off x="588132" y="1022310"/>
            <a:ext cx="10297506" cy="768072"/>
          </a:xfrm>
          <a:prstGeom prst="rect">
            <a:avLst/>
          </a:prstGeom>
        </p:spPr>
        <p:txBody>
          <a:bodyPr vert="horz" lIns="91440" tIns="45720" rIns="91440" bIns="45720" rtlCol="0">
            <a:noAutofit/>
          </a:bodyPr>
          <a:lstStyle/>
          <a:p>
            <a:pPr indent="-228600" algn="just">
              <a:lnSpc>
                <a:spcPct val="90000"/>
              </a:lnSpc>
              <a:spcAft>
                <a:spcPts val="600"/>
              </a:spcAft>
              <a:buFont typeface="Arial" panose="020B0604020202020204" pitchFamily="34" charset="0"/>
              <a:buChar char="•"/>
            </a:pPr>
            <a:r>
              <a:rPr lang="en-US" sz="3200" dirty="0">
                <a:effectLst/>
              </a:rPr>
              <a:t>The total of the 130 articles citations accounts for 2,145 with 16.5 average citations per item and h-index 23.</a:t>
            </a:r>
            <a:endParaRPr lang="en-US" sz="3200" dirty="0"/>
          </a:p>
        </p:txBody>
      </p:sp>
      <p:sp>
        <p:nvSpPr>
          <p:cNvPr id="34" name="Isosceles Triangle 33">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Isosceles Triangle 35">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857D7160-9115-4A6E-84C2-D3B7DF402F99}"/>
              </a:ext>
            </a:extLst>
          </p:cNvPr>
          <p:cNvSpPr txBox="1"/>
          <p:nvPr/>
        </p:nvSpPr>
        <p:spPr>
          <a:xfrm>
            <a:off x="643466" y="2398820"/>
            <a:ext cx="10545901" cy="1077218"/>
          </a:xfrm>
          <a:prstGeom prst="rect">
            <a:avLst/>
          </a:prstGeom>
          <a:noFill/>
        </p:spPr>
        <p:txBody>
          <a:bodyPr wrap="square">
            <a:spAutoFit/>
          </a:bodyPr>
          <a:lstStyle/>
          <a:p>
            <a:pPr marL="285750" indent="-285750" algn="just">
              <a:spcAft>
                <a:spcPts val="600"/>
              </a:spcAft>
              <a:buFont typeface="Wingdings" panose="05000000000000000000" pitchFamily="2" charset="2"/>
              <a:buChar char="§"/>
            </a:pPr>
            <a:r>
              <a:rPr lang="en-US" sz="3200" dirty="0"/>
              <a:t>This metrics shows the visibility of cultural, emotional intelligence. </a:t>
            </a:r>
          </a:p>
        </p:txBody>
      </p:sp>
      <p:sp>
        <p:nvSpPr>
          <p:cNvPr id="7" name="TextBox 6">
            <a:extLst>
              <a:ext uri="{FF2B5EF4-FFF2-40B4-BE49-F238E27FC236}">
                <a16:creationId xmlns:a16="http://schemas.microsoft.com/office/drawing/2014/main" id="{509DF25A-CCD6-4114-98A3-C729ECB3727E}"/>
              </a:ext>
            </a:extLst>
          </p:cNvPr>
          <p:cNvSpPr txBox="1"/>
          <p:nvPr/>
        </p:nvSpPr>
        <p:spPr>
          <a:xfrm>
            <a:off x="643467" y="3948174"/>
            <a:ext cx="11189368" cy="2062103"/>
          </a:xfrm>
          <a:prstGeom prst="rect">
            <a:avLst/>
          </a:prstGeom>
          <a:noFill/>
        </p:spPr>
        <p:txBody>
          <a:bodyPr wrap="square">
            <a:spAutoFit/>
          </a:bodyPr>
          <a:lstStyle/>
          <a:p>
            <a:pPr marL="285750" indent="-285750" algn="just">
              <a:spcAft>
                <a:spcPts val="600"/>
              </a:spcAft>
              <a:buFont typeface="Wingdings" panose="05000000000000000000" pitchFamily="2" charset="2"/>
              <a:buChar char="§"/>
            </a:pPr>
            <a:r>
              <a:rPr lang="en-US" sz="3200" dirty="0"/>
              <a:t>As a single item, European Journal of Personality had 3.910 recent impact factor, 2.334 article influence score, psychology and social category and producing six publication frequency issues per year.</a:t>
            </a:r>
            <a:endParaRPr lang="en-CA" sz="3200" dirty="0"/>
          </a:p>
        </p:txBody>
      </p:sp>
    </p:spTree>
    <p:extLst>
      <p:ext uri="{BB962C8B-B14F-4D97-AF65-F5344CB8AC3E}">
        <p14:creationId xmlns:p14="http://schemas.microsoft.com/office/powerpoint/2010/main" val="2919329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1AD898-2F64-4175-ACDB-7A0E48C19383}"/>
              </a:ext>
            </a:extLst>
          </p:cNvPr>
          <p:cNvSpPr txBox="1"/>
          <p:nvPr/>
        </p:nvSpPr>
        <p:spPr>
          <a:xfrm>
            <a:off x="760381" y="390325"/>
            <a:ext cx="3962061" cy="768072"/>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b="1" kern="1200" dirty="0">
                <a:solidFill>
                  <a:schemeClr val="tx1"/>
                </a:solidFill>
                <a:effectLst>
                  <a:outerShdw blurRad="38100" dist="38100" dir="2700000" algn="tl">
                    <a:srgbClr val="000000">
                      <a:alpha val="43137"/>
                    </a:srgbClr>
                  </a:outerShdw>
                </a:effectLst>
                <a:latin typeface="+mj-lt"/>
                <a:ea typeface="+mj-ea"/>
                <a:cs typeface="+mj-cs"/>
              </a:rPr>
              <a:t>Conclusions</a:t>
            </a:r>
          </a:p>
        </p:txBody>
      </p:sp>
      <p:sp>
        <p:nvSpPr>
          <p:cNvPr id="26" name="Rectangle 25">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Rectangle 31">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FEE1F83E-61F7-428F-B428-BC20B1B1DB31}"/>
              </a:ext>
            </a:extLst>
          </p:cNvPr>
          <p:cNvSpPr txBox="1"/>
          <p:nvPr/>
        </p:nvSpPr>
        <p:spPr>
          <a:xfrm>
            <a:off x="630958" y="1548722"/>
            <a:ext cx="10297506" cy="768072"/>
          </a:xfrm>
          <a:prstGeom prst="rect">
            <a:avLst/>
          </a:prstGeom>
        </p:spPr>
        <p:txBody>
          <a:bodyPr vert="horz" lIns="91440" tIns="45720" rIns="91440" bIns="45720" rtlCol="0">
            <a:noAutofit/>
          </a:bodyPr>
          <a:lstStyle/>
          <a:p>
            <a:pPr marL="457200" indent="-457200" algn="just">
              <a:lnSpc>
                <a:spcPct val="90000"/>
              </a:lnSpc>
              <a:spcAft>
                <a:spcPts val="600"/>
              </a:spcAft>
              <a:buFont typeface="Wingdings" panose="05000000000000000000" pitchFamily="2" charset="2"/>
              <a:buChar char="§"/>
            </a:pPr>
            <a:r>
              <a:rPr lang="en-US" sz="3200" dirty="0"/>
              <a:t>The study established the importance of emotional intelligence literature and the centrality of emotional intelligence to cross-cultural communication, sustainability, creative performance and cross-cultural adjustment. </a:t>
            </a:r>
          </a:p>
        </p:txBody>
      </p:sp>
      <p:sp>
        <p:nvSpPr>
          <p:cNvPr id="34" name="Isosceles Triangle 33">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Isosceles Triangle 35">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857D7160-9115-4A6E-84C2-D3B7DF402F99}"/>
              </a:ext>
            </a:extLst>
          </p:cNvPr>
          <p:cNvSpPr txBox="1"/>
          <p:nvPr/>
        </p:nvSpPr>
        <p:spPr>
          <a:xfrm>
            <a:off x="759171" y="4449076"/>
            <a:ext cx="10502388" cy="1077218"/>
          </a:xfrm>
          <a:prstGeom prst="rect">
            <a:avLst/>
          </a:prstGeom>
          <a:noFill/>
        </p:spPr>
        <p:txBody>
          <a:bodyPr wrap="square">
            <a:spAutoFit/>
          </a:bodyPr>
          <a:lstStyle/>
          <a:p>
            <a:pPr marL="285750" indent="-285750">
              <a:spcAft>
                <a:spcPts val="600"/>
              </a:spcAft>
              <a:buFont typeface="Wingdings" panose="05000000000000000000" pitchFamily="2" charset="2"/>
              <a:buChar char="§"/>
            </a:pPr>
            <a:r>
              <a:rPr lang="en-US" sz="3200" dirty="0"/>
              <a:t>This study will help the researchers to discover publications, institutions and country gaps.</a:t>
            </a:r>
          </a:p>
        </p:txBody>
      </p:sp>
    </p:spTree>
    <p:extLst>
      <p:ext uri="{BB962C8B-B14F-4D97-AF65-F5344CB8AC3E}">
        <p14:creationId xmlns:p14="http://schemas.microsoft.com/office/powerpoint/2010/main" val="1941523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1AD898-2F64-4175-ACDB-7A0E48C19383}"/>
              </a:ext>
            </a:extLst>
          </p:cNvPr>
          <p:cNvSpPr txBox="1"/>
          <p:nvPr/>
        </p:nvSpPr>
        <p:spPr>
          <a:xfrm>
            <a:off x="760381" y="460986"/>
            <a:ext cx="5335619" cy="768072"/>
          </a:xfrm>
          <a:prstGeom prst="rect">
            <a:avLst/>
          </a:prstGeom>
        </p:spPr>
        <p:txBody>
          <a:bodyPr vert="horz" lIns="91440" tIns="45720" rIns="91440" bIns="45720" rtlCol="0" anchor="t">
            <a:normAutofit fontScale="85000" lnSpcReduction="10000"/>
          </a:bodyPr>
          <a:lstStyle/>
          <a:p>
            <a:pPr>
              <a:lnSpc>
                <a:spcPct val="90000"/>
              </a:lnSpc>
              <a:spcBef>
                <a:spcPct val="0"/>
              </a:spcBef>
              <a:spcAft>
                <a:spcPts val="600"/>
              </a:spcAft>
            </a:pPr>
            <a:r>
              <a:rPr lang="en-US" sz="4000" b="1" dirty="0">
                <a:effectLst>
                  <a:outerShdw blurRad="38100" dist="38100" dir="2700000" algn="tl">
                    <a:srgbClr val="000000">
                      <a:alpha val="43137"/>
                    </a:srgbClr>
                  </a:outerShdw>
                </a:effectLst>
                <a:latin typeface="+mj-lt"/>
                <a:ea typeface="+mj-ea"/>
                <a:cs typeface="+mj-cs"/>
              </a:rPr>
              <a:t>Limitations and Future Study</a:t>
            </a:r>
            <a:endParaRPr lang="en-US" sz="4000" b="1" kern="1200" dirty="0">
              <a:solidFill>
                <a:schemeClr val="tx1"/>
              </a:solidFill>
              <a:effectLst>
                <a:outerShdw blurRad="38100" dist="38100" dir="2700000" algn="tl">
                  <a:srgbClr val="000000">
                    <a:alpha val="43137"/>
                  </a:srgbClr>
                </a:outerShdw>
              </a:effectLst>
              <a:latin typeface="+mj-lt"/>
              <a:ea typeface="+mj-ea"/>
              <a:cs typeface="+mj-cs"/>
            </a:endParaRPr>
          </a:p>
        </p:txBody>
      </p:sp>
      <p:sp>
        <p:nvSpPr>
          <p:cNvPr id="26" name="Rectangle 25">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Rectangle 31">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FEE1F83E-61F7-428F-B428-BC20B1B1DB31}"/>
              </a:ext>
            </a:extLst>
          </p:cNvPr>
          <p:cNvSpPr txBox="1"/>
          <p:nvPr/>
        </p:nvSpPr>
        <p:spPr>
          <a:xfrm>
            <a:off x="678978" y="2017029"/>
            <a:ext cx="10297506" cy="768072"/>
          </a:xfrm>
          <a:prstGeom prst="rect">
            <a:avLst/>
          </a:prstGeom>
        </p:spPr>
        <p:txBody>
          <a:bodyPr vert="horz" lIns="91440" tIns="45720" rIns="91440" bIns="45720" rtlCol="0">
            <a:noAutofit/>
          </a:bodyPr>
          <a:lstStyle/>
          <a:p>
            <a:pPr marL="457200" indent="-457200" algn="just">
              <a:lnSpc>
                <a:spcPct val="90000"/>
              </a:lnSpc>
              <a:spcAft>
                <a:spcPts val="600"/>
              </a:spcAft>
              <a:buFont typeface="Wingdings" panose="05000000000000000000" pitchFamily="2" charset="2"/>
              <a:buChar char="§"/>
            </a:pPr>
            <a:r>
              <a:rPr lang="en-US" sz="3200" dirty="0"/>
              <a:t>This study data extraction limits to 130 documents despite the significance of the study.  </a:t>
            </a:r>
          </a:p>
        </p:txBody>
      </p:sp>
      <p:sp>
        <p:nvSpPr>
          <p:cNvPr id="34" name="Isosceles Triangle 33">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Isosceles Triangle 35">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857D7160-9115-4A6E-84C2-D3B7DF402F99}"/>
              </a:ext>
            </a:extLst>
          </p:cNvPr>
          <p:cNvSpPr txBox="1"/>
          <p:nvPr/>
        </p:nvSpPr>
        <p:spPr>
          <a:xfrm>
            <a:off x="844806" y="3766923"/>
            <a:ext cx="10502388" cy="2062103"/>
          </a:xfrm>
          <a:prstGeom prst="rect">
            <a:avLst/>
          </a:prstGeom>
          <a:noFill/>
        </p:spPr>
        <p:txBody>
          <a:bodyPr wrap="square">
            <a:spAutoFit/>
          </a:bodyPr>
          <a:lstStyle/>
          <a:p>
            <a:pPr marL="285750" indent="-285750" algn="just">
              <a:spcAft>
                <a:spcPts val="600"/>
              </a:spcAft>
              <a:buFont typeface="Wingdings" panose="05000000000000000000" pitchFamily="2" charset="2"/>
              <a:buChar char="§"/>
            </a:pPr>
            <a:r>
              <a:rPr lang="en-US" sz="3200" dirty="0"/>
              <a:t>The future researchers should take this study further and </a:t>
            </a:r>
            <a:r>
              <a:rPr lang="en-US" sz="3200" dirty="0" err="1"/>
              <a:t>endeavour</a:t>
            </a:r>
            <a:r>
              <a:rPr lang="en-US" sz="3200" dirty="0"/>
              <a:t> to gather more samples and probably compare between different academic databases apart from the Web of Science.</a:t>
            </a:r>
          </a:p>
        </p:txBody>
      </p:sp>
    </p:spTree>
    <p:extLst>
      <p:ext uri="{BB962C8B-B14F-4D97-AF65-F5344CB8AC3E}">
        <p14:creationId xmlns:p14="http://schemas.microsoft.com/office/powerpoint/2010/main" val="2943616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74" name="Freeform: Shape 73">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fountain pen next to red Thank You journal">
            <a:extLst>
              <a:ext uri="{FF2B5EF4-FFF2-40B4-BE49-F238E27FC236}">
                <a16:creationId xmlns:a16="http://schemas.microsoft.com/office/drawing/2014/main" id="{12723384-BF3A-40EB-BEBE-87552F58940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81957" y="643467"/>
            <a:ext cx="7428086" cy="557106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679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Isosceles Triangle 8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red letters neon light">
            <a:extLst>
              <a:ext uri="{FF2B5EF4-FFF2-40B4-BE49-F238E27FC236}">
                <a16:creationId xmlns:a16="http://schemas.microsoft.com/office/drawing/2014/main" id="{449F3149-2A49-461A-9F7E-39173B0F238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06851" y="643467"/>
            <a:ext cx="4178298" cy="55710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3" name="Isosceles Triangle 8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3157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descr="Chat">
            <a:extLst>
              <a:ext uri="{FF2B5EF4-FFF2-40B4-BE49-F238E27FC236}">
                <a16:creationId xmlns:a16="http://schemas.microsoft.com/office/drawing/2014/main" id="{F802D3F2-EE1B-41C7-9688-EE1612B3B72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1733" y="543135"/>
            <a:ext cx="3835488" cy="3835488"/>
          </a:xfrm>
          <a:prstGeom prst="rect">
            <a:avLst/>
          </a:prstGeom>
        </p:spPr>
      </p:pic>
      <p:sp>
        <p:nvSpPr>
          <p:cNvPr id="24" name="TextBox 1">
            <a:extLst>
              <a:ext uri="{FF2B5EF4-FFF2-40B4-BE49-F238E27FC236}">
                <a16:creationId xmlns:a16="http://schemas.microsoft.com/office/drawing/2014/main" id="{60630D61-CE9F-48E8-A615-630ACEDAFD7A}"/>
              </a:ext>
            </a:extLst>
          </p:cNvPr>
          <p:cNvSpPr txBox="1"/>
          <p:nvPr/>
        </p:nvSpPr>
        <p:spPr>
          <a:xfrm>
            <a:off x="6053667" y="2279018"/>
            <a:ext cx="5314543" cy="3375920"/>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a:t>Introduction</a:t>
            </a:r>
          </a:p>
          <a:p>
            <a:pPr indent="-228600">
              <a:lnSpc>
                <a:spcPct val="90000"/>
              </a:lnSpc>
              <a:spcAft>
                <a:spcPts val="600"/>
              </a:spcAft>
              <a:buFont typeface="Arial" panose="020B0604020202020204" pitchFamily="34" charset="0"/>
              <a:buChar char="•"/>
            </a:pPr>
            <a:endParaRPr lang="en-US"/>
          </a:p>
          <a:p>
            <a:pPr indent="-228600">
              <a:lnSpc>
                <a:spcPct val="90000"/>
              </a:lnSpc>
              <a:spcAft>
                <a:spcPts val="600"/>
              </a:spcAft>
              <a:buFont typeface="Arial" panose="020B0604020202020204" pitchFamily="34" charset="0"/>
              <a:buChar char="•"/>
            </a:pPr>
            <a:r>
              <a:rPr lang="en-US"/>
              <a:t>Research Question</a:t>
            </a:r>
          </a:p>
          <a:p>
            <a:pPr indent="-228600">
              <a:lnSpc>
                <a:spcPct val="90000"/>
              </a:lnSpc>
              <a:spcAft>
                <a:spcPts val="600"/>
              </a:spcAft>
              <a:buFont typeface="Arial" panose="020B0604020202020204" pitchFamily="34" charset="0"/>
              <a:buChar char="•"/>
            </a:pPr>
            <a:endParaRPr lang="en-US"/>
          </a:p>
          <a:p>
            <a:pPr indent="-228600">
              <a:lnSpc>
                <a:spcPct val="90000"/>
              </a:lnSpc>
              <a:spcAft>
                <a:spcPts val="600"/>
              </a:spcAft>
              <a:buFont typeface="Arial" panose="020B0604020202020204" pitchFamily="34" charset="0"/>
              <a:buChar char="•"/>
            </a:pPr>
            <a:r>
              <a:rPr lang="en-US"/>
              <a:t>Methodology</a:t>
            </a:r>
          </a:p>
          <a:p>
            <a:pPr indent="-228600">
              <a:lnSpc>
                <a:spcPct val="90000"/>
              </a:lnSpc>
              <a:spcAft>
                <a:spcPts val="600"/>
              </a:spcAft>
              <a:buFont typeface="Arial" panose="020B0604020202020204" pitchFamily="34" charset="0"/>
              <a:buChar char="•"/>
            </a:pPr>
            <a:endParaRPr lang="en-US"/>
          </a:p>
          <a:p>
            <a:pPr indent="-228600">
              <a:lnSpc>
                <a:spcPct val="90000"/>
              </a:lnSpc>
              <a:spcAft>
                <a:spcPts val="600"/>
              </a:spcAft>
              <a:buFont typeface="Arial" panose="020B0604020202020204" pitchFamily="34" charset="0"/>
              <a:buChar char="•"/>
            </a:pPr>
            <a:r>
              <a:rPr lang="en-US"/>
              <a:t>Results</a:t>
            </a:r>
          </a:p>
          <a:p>
            <a:pPr indent="-228600">
              <a:lnSpc>
                <a:spcPct val="90000"/>
              </a:lnSpc>
              <a:spcAft>
                <a:spcPts val="600"/>
              </a:spcAft>
              <a:buFont typeface="Arial" panose="020B0604020202020204" pitchFamily="34" charset="0"/>
              <a:buChar char="•"/>
            </a:pPr>
            <a:endParaRPr lang="en-US"/>
          </a:p>
          <a:p>
            <a:pPr indent="-228600">
              <a:lnSpc>
                <a:spcPct val="90000"/>
              </a:lnSpc>
              <a:spcAft>
                <a:spcPts val="600"/>
              </a:spcAft>
              <a:buFont typeface="Arial" panose="020B0604020202020204" pitchFamily="34" charset="0"/>
              <a:buChar char="•"/>
            </a:pPr>
            <a:r>
              <a:rPr lang="en-US"/>
              <a:t>Conclusions</a:t>
            </a:r>
          </a:p>
        </p:txBody>
      </p:sp>
    </p:spTree>
    <p:extLst>
      <p:ext uri="{BB962C8B-B14F-4D97-AF65-F5344CB8AC3E}">
        <p14:creationId xmlns:p14="http://schemas.microsoft.com/office/powerpoint/2010/main" val="178347364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C4C7246-B6FF-47A9-9F8A-17931A48F50C}"/>
              </a:ext>
            </a:extLst>
          </p:cNvPr>
          <p:cNvSpPr txBox="1"/>
          <p:nvPr/>
        </p:nvSpPr>
        <p:spPr>
          <a:xfrm>
            <a:off x="290564" y="777359"/>
            <a:ext cx="1362075" cy="369332"/>
          </a:xfrm>
          <a:prstGeom prst="rect">
            <a:avLst/>
          </a:prstGeom>
          <a:noFill/>
        </p:spPr>
        <p:txBody>
          <a:bodyPr wrap="square">
            <a:spAutoFit/>
          </a:bodyPr>
          <a:lstStyle/>
          <a:p>
            <a:pPr>
              <a:spcAft>
                <a:spcPts val="600"/>
              </a:spcAft>
            </a:pPr>
            <a:r>
              <a:rPr lang="en-CA"/>
              <a:t>Introduction</a:t>
            </a:r>
          </a:p>
        </p:txBody>
      </p:sp>
      <p:graphicFrame>
        <p:nvGraphicFramePr>
          <p:cNvPr id="6" name="TextBox 1">
            <a:extLst>
              <a:ext uri="{FF2B5EF4-FFF2-40B4-BE49-F238E27FC236}">
                <a16:creationId xmlns:a16="http://schemas.microsoft.com/office/drawing/2014/main" id="{215A57A1-1906-49D4-9F0F-3E81E6DE16D8}"/>
              </a:ext>
            </a:extLst>
          </p:cNvPr>
          <p:cNvGraphicFramePr/>
          <p:nvPr>
            <p:extLst>
              <p:ext uri="{D42A27DB-BD31-4B8C-83A1-F6EECF244321}">
                <p14:modId xmlns:p14="http://schemas.microsoft.com/office/powerpoint/2010/main" val="893330955"/>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4887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3330C6-F547-466A-BA09-76D414D92FD9}"/>
              </a:ext>
            </a:extLst>
          </p:cNvPr>
          <p:cNvSpPr txBox="1"/>
          <p:nvPr/>
        </p:nvSpPr>
        <p:spPr>
          <a:xfrm>
            <a:off x="762000" y="2279018"/>
            <a:ext cx="5314543" cy="1450771"/>
          </a:xfrm>
          <a:prstGeom prst="rect">
            <a:avLst/>
          </a:prstGeom>
        </p:spPr>
        <p:txBody>
          <a:bodyPr vert="horz" lIns="91440" tIns="45720" rIns="91440" bIns="45720" rtlCol="0" anchor="t">
            <a:noAutofit/>
          </a:bodyPr>
          <a:lstStyle/>
          <a:p>
            <a:pPr>
              <a:lnSpc>
                <a:spcPct val="90000"/>
              </a:lnSpc>
              <a:spcAft>
                <a:spcPts val="600"/>
              </a:spcAft>
            </a:pPr>
            <a:r>
              <a:rPr lang="en-US" sz="3200" dirty="0">
                <a:effectLst/>
              </a:rPr>
              <a:t>This bibliometric review intends to answer the following research question: What is the effect of emotional  intelligence centrality to cross-cultural, sustainability, cross-cultural adjustment and creative performance?</a:t>
            </a:r>
            <a:endParaRPr lang="en-US" sz="3200" dirty="0"/>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Questions">
            <a:extLst>
              <a:ext uri="{FF2B5EF4-FFF2-40B4-BE49-F238E27FC236}">
                <a16:creationId xmlns:a16="http://schemas.microsoft.com/office/drawing/2014/main" id="{40775B7A-7823-4B0A-BC94-54E5370D1A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4057" y="643002"/>
            <a:ext cx="3796790" cy="3796790"/>
          </a:xfrm>
          <a:prstGeom prst="rect">
            <a:avLst/>
          </a:prstGeom>
        </p:spPr>
      </p:pic>
      <p:sp>
        <p:nvSpPr>
          <p:cNvPr id="2" name="TextBox 1">
            <a:extLst>
              <a:ext uri="{FF2B5EF4-FFF2-40B4-BE49-F238E27FC236}">
                <a16:creationId xmlns:a16="http://schemas.microsoft.com/office/drawing/2014/main" id="{B8CD7E05-EF7F-423F-BDE0-0192121D32F7}"/>
              </a:ext>
            </a:extLst>
          </p:cNvPr>
          <p:cNvSpPr txBox="1"/>
          <p:nvPr/>
        </p:nvSpPr>
        <p:spPr>
          <a:xfrm>
            <a:off x="222738" y="1231540"/>
            <a:ext cx="4075283" cy="707886"/>
          </a:xfrm>
          <a:prstGeom prst="rect">
            <a:avLst/>
          </a:prstGeom>
          <a:noFill/>
        </p:spPr>
        <p:txBody>
          <a:bodyPr wrap="none" rtlCol="0">
            <a:spAutoFit/>
          </a:bodyPr>
          <a:lstStyle/>
          <a:p>
            <a:pPr>
              <a:spcAft>
                <a:spcPts val="600"/>
              </a:spcAft>
            </a:pPr>
            <a:r>
              <a:rPr lang="en-CA" sz="4000" dirty="0"/>
              <a:t>Research Question</a:t>
            </a:r>
          </a:p>
        </p:txBody>
      </p:sp>
    </p:spTree>
    <p:extLst>
      <p:ext uri="{BB962C8B-B14F-4D97-AF65-F5344CB8AC3E}">
        <p14:creationId xmlns:p14="http://schemas.microsoft.com/office/powerpoint/2010/main" val="380303893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993F124-630B-40C4-B41A-4DE719BEB0BC}"/>
              </a:ext>
            </a:extLst>
          </p:cNvPr>
          <p:cNvSpPr txBox="1"/>
          <p:nvPr/>
        </p:nvSpPr>
        <p:spPr>
          <a:xfrm>
            <a:off x="594360" y="637125"/>
            <a:ext cx="3802276" cy="525637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800" kern="1200">
                <a:solidFill>
                  <a:schemeClr val="bg1"/>
                </a:solidFill>
                <a:latin typeface="+mj-lt"/>
                <a:ea typeface="+mj-ea"/>
                <a:cs typeface="+mj-cs"/>
              </a:rPr>
              <a:t>Methodology</a:t>
            </a:r>
          </a:p>
        </p:txBody>
      </p:sp>
      <p:graphicFrame>
        <p:nvGraphicFramePr>
          <p:cNvPr id="6" name="TextBox 3">
            <a:extLst>
              <a:ext uri="{FF2B5EF4-FFF2-40B4-BE49-F238E27FC236}">
                <a16:creationId xmlns:a16="http://schemas.microsoft.com/office/drawing/2014/main" id="{3375F5D7-114D-46E2-BBC0-D4D338B0DCD1}"/>
              </a:ext>
            </a:extLst>
          </p:cNvPr>
          <p:cNvGraphicFramePr/>
          <p:nvPr>
            <p:extLst>
              <p:ext uri="{D42A27DB-BD31-4B8C-83A1-F6EECF244321}">
                <p14:modId xmlns:p14="http://schemas.microsoft.com/office/powerpoint/2010/main" val="3522712761"/>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5570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C32DC5-9B0F-4AE0-AB8F-545DBFC6DA1D}"/>
              </a:ext>
            </a:extLst>
          </p:cNvPr>
          <p:cNvSpPr txBox="1"/>
          <p:nvPr/>
        </p:nvSpPr>
        <p:spPr>
          <a:xfrm>
            <a:off x="590809" y="481263"/>
            <a:ext cx="4891083" cy="390363"/>
          </a:xfrm>
          <a:prstGeom prst="rect">
            <a:avLst/>
          </a:prstGeom>
          <a:noFill/>
        </p:spPr>
        <p:txBody>
          <a:bodyPr wrap="none" rtlCol="0">
            <a:spAutoFit/>
          </a:bodyPr>
          <a:lstStyle/>
          <a:p>
            <a:pPr marL="0" marR="0" algn="just">
              <a:lnSpc>
                <a:spcPct val="115000"/>
              </a:lnSpc>
              <a:spcBef>
                <a:spcPts val="0"/>
              </a:spcBef>
              <a:spcAft>
                <a:spcPts val="0"/>
              </a:spcAft>
            </a:pPr>
            <a:r>
              <a:rPr lang="en-US" sz="1800" dirty="0">
                <a:effectLst/>
                <a:latin typeface="Arial" panose="020B0604020202020204" pitchFamily="34" charset="0"/>
                <a:ea typeface="Calibri" panose="020F0502020204030204" pitchFamily="34" charset="0"/>
                <a:cs typeface="Tunga" panose="020B0502040204020203" pitchFamily="34" charset="0"/>
              </a:rPr>
              <a:t>Bibliometric methods and systematic workflow</a:t>
            </a:r>
            <a:endParaRPr lang="en-CA" sz="1800" dirty="0">
              <a:effectLst/>
              <a:latin typeface="Calibri" panose="020F0502020204030204" pitchFamily="34" charset="0"/>
              <a:ea typeface="Calibri" panose="020F0502020204030204" pitchFamily="34" charset="0"/>
              <a:cs typeface="Tunga" panose="020B0502040204020203" pitchFamily="34" charset="0"/>
            </a:endParaRPr>
          </a:p>
        </p:txBody>
      </p:sp>
      <p:graphicFrame>
        <p:nvGraphicFramePr>
          <p:cNvPr id="4" name="Diagram 3">
            <a:extLst>
              <a:ext uri="{FF2B5EF4-FFF2-40B4-BE49-F238E27FC236}">
                <a16:creationId xmlns:a16="http://schemas.microsoft.com/office/drawing/2014/main" id="{C4CD9205-8BF5-4E37-A80D-9CBB2D0B5AF7}"/>
              </a:ext>
            </a:extLst>
          </p:cNvPr>
          <p:cNvGraphicFramePr/>
          <p:nvPr>
            <p:extLst>
              <p:ext uri="{D42A27DB-BD31-4B8C-83A1-F6EECF244321}">
                <p14:modId xmlns:p14="http://schemas.microsoft.com/office/powerpoint/2010/main" val="4064152192"/>
              </p:ext>
            </p:extLst>
          </p:nvPr>
        </p:nvGraphicFramePr>
        <p:xfrm>
          <a:off x="2032000" y="101154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3989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B903FC-7619-49CF-A18F-C212B5AADB05}"/>
              </a:ext>
            </a:extLst>
          </p:cNvPr>
          <p:cNvSpPr txBox="1"/>
          <p:nvPr/>
        </p:nvSpPr>
        <p:spPr>
          <a:xfrm>
            <a:off x="804673" y="3320859"/>
            <a:ext cx="4524973" cy="2076333"/>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800">
                <a:effectLst/>
                <a:latin typeface="+mj-lt"/>
                <a:ea typeface="+mj-ea"/>
                <a:cs typeface="+mj-cs"/>
              </a:rPr>
              <a:t>Frequency of Authors Keywords</a:t>
            </a:r>
            <a:endParaRPr lang="en-US" sz="4800">
              <a:latin typeface="+mj-lt"/>
              <a:ea typeface="+mj-ea"/>
              <a:cs typeface="+mj-cs"/>
            </a:endParaRPr>
          </a:p>
        </p:txBody>
      </p:sp>
      <p:sp>
        <p:nvSpPr>
          <p:cNvPr id="9" name="Freeform: Shape 8">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468E2DB2-55B5-450E-B9E3-B1C3642D9177}"/>
              </a:ext>
            </a:extLst>
          </p:cNvPr>
          <p:cNvPicPr/>
          <p:nvPr/>
        </p:nvPicPr>
        <p:blipFill rotWithShape="1">
          <a:blip r:embed="rId2"/>
          <a:srcRect l="18693" r="15084"/>
          <a:stretch/>
        </p:blipFill>
        <p:spPr bwMode="auto">
          <a:xfrm>
            <a:off x="6021086" y="544777"/>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109469379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logo&#10;&#10;Description automatically generated">
            <a:extLst>
              <a:ext uri="{FF2B5EF4-FFF2-40B4-BE49-F238E27FC236}">
                <a16:creationId xmlns:a16="http://schemas.microsoft.com/office/drawing/2014/main" id="{BBF0D67D-E5D2-4909-805F-06ACEEB50878}"/>
              </a:ext>
            </a:extLst>
          </p:cNvPr>
          <p:cNvPicPr/>
          <p:nvPr/>
        </p:nvPicPr>
        <p:blipFill>
          <a:blip r:embed="rId2"/>
          <a:stretch>
            <a:fillRect/>
          </a:stretch>
        </p:blipFill>
        <p:spPr>
          <a:xfrm>
            <a:off x="2592186" y="643467"/>
            <a:ext cx="7007628"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31AD898-2F64-4175-ACDB-7A0E48C19383}"/>
              </a:ext>
            </a:extLst>
          </p:cNvPr>
          <p:cNvSpPr txBox="1"/>
          <p:nvPr/>
        </p:nvSpPr>
        <p:spPr>
          <a:xfrm>
            <a:off x="6096000" y="50913"/>
            <a:ext cx="1668021" cy="707886"/>
          </a:xfrm>
          <a:prstGeom prst="rect">
            <a:avLst/>
          </a:prstGeom>
          <a:noFill/>
        </p:spPr>
        <p:txBody>
          <a:bodyPr wrap="none" rtlCol="0">
            <a:spAutoFit/>
          </a:bodyPr>
          <a:lstStyle/>
          <a:p>
            <a:pPr>
              <a:spcAft>
                <a:spcPts val="600"/>
              </a:spcAft>
            </a:pPr>
            <a:r>
              <a:rPr lang="en-CA" sz="4000" dirty="0"/>
              <a:t>Results</a:t>
            </a:r>
          </a:p>
        </p:txBody>
      </p:sp>
      <p:sp>
        <p:nvSpPr>
          <p:cNvPr id="5" name="TextBox 4">
            <a:extLst>
              <a:ext uri="{FF2B5EF4-FFF2-40B4-BE49-F238E27FC236}">
                <a16:creationId xmlns:a16="http://schemas.microsoft.com/office/drawing/2014/main" id="{1FD68F41-1450-4666-8635-C505401A1FAD}"/>
              </a:ext>
            </a:extLst>
          </p:cNvPr>
          <p:cNvSpPr txBox="1"/>
          <p:nvPr/>
        </p:nvSpPr>
        <p:spPr>
          <a:xfrm>
            <a:off x="2629606" y="6299306"/>
            <a:ext cx="6093994" cy="369332"/>
          </a:xfrm>
          <a:prstGeom prst="rect">
            <a:avLst/>
          </a:prstGeom>
          <a:noFill/>
        </p:spPr>
        <p:txBody>
          <a:bodyPr wrap="square">
            <a:spAutoFit/>
          </a:bodyPr>
          <a:lstStyle/>
          <a:p>
            <a:pPr>
              <a:spcAft>
                <a:spcPts val="600"/>
              </a:spcAft>
            </a:pPr>
            <a:r>
              <a:rPr lang="en-US" dirty="0">
                <a:effectLst/>
                <a:latin typeface="Arial" panose="020B0604020202020204" pitchFamily="34" charset="0"/>
                <a:ea typeface="Calibri" panose="020F0502020204030204" pitchFamily="34" charset="0"/>
              </a:rPr>
              <a:t>Bibliometric Clustering of Emotional Intelligence Literature</a:t>
            </a:r>
            <a:endParaRPr lang="en-CA" dirty="0"/>
          </a:p>
        </p:txBody>
      </p:sp>
    </p:spTree>
    <p:extLst>
      <p:ext uri="{BB962C8B-B14F-4D97-AF65-F5344CB8AC3E}">
        <p14:creationId xmlns:p14="http://schemas.microsoft.com/office/powerpoint/2010/main" val="1249184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372C7A8-A789-4F9F-9E8F-121413BB8548}"/>
              </a:ext>
            </a:extLst>
          </p:cNvPr>
          <p:cNvSpPr txBox="1"/>
          <p:nvPr/>
        </p:nvSpPr>
        <p:spPr>
          <a:xfrm>
            <a:off x="742950" y="742951"/>
            <a:ext cx="3476625" cy="496252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800" kern="1200">
                <a:solidFill>
                  <a:srgbClr val="FFFFFF"/>
                </a:solidFill>
                <a:latin typeface="+mj-lt"/>
                <a:ea typeface="+mj-ea"/>
                <a:cs typeface="+mj-cs"/>
              </a:rPr>
              <a:t>Results</a:t>
            </a:r>
          </a:p>
        </p:txBody>
      </p:sp>
      <p:graphicFrame>
        <p:nvGraphicFramePr>
          <p:cNvPr id="4" name="Table 3">
            <a:extLst>
              <a:ext uri="{FF2B5EF4-FFF2-40B4-BE49-F238E27FC236}">
                <a16:creationId xmlns:a16="http://schemas.microsoft.com/office/drawing/2014/main" id="{D678695A-11CB-4854-B5A5-B3F2E1BB115E}"/>
              </a:ext>
            </a:extLst>
          </p:cNvPr>
          <p:cNvGraphicFramePr>
            <a:graphicFrameLocks noGrp="1"/>
          </p:cNvGraphicFramePr>
          <p:nvPr>
            <p:extLst>
              <p:ext uri="{D42A27DB-BD31-4B8C-83A1-F6EECF244321}">
                <p14:modId xmlns:p14="http://schemas.microsoft.com/office/powerpoint/2010/main" val="3039214169"/>
              </p:ext>
            </p:extLst>
          </p:nvPr>
        </p:nvGraphicFramePr>
        <p:xfrm>
          <a:off x="5153822" y="1186023"/>
          <a:ext cx="6553548" cy="4493902"/>
        </p:xfrm>
        <a:graphic>
          <a:graphicData uri="http://schemas.openxmlformats.org/drawingml/2006/table">
            <a:tbl>
              <a:tblPr firstRow="1" firstCol="1" bandRow="1">
                <a:tableStyleId>{5C22544A-7EE6-4342-B048-85BDC9FD1C3A}</a:tableStyleId>
              </a:tblPr>
              <a:tblGrid>
                <a:gridCol w="2365748">
                  <a:extLst>
                    <a:ext uri="{9D8B030D-6E8A-4147-A177-3AD203B41FA5}">
                      <a16:colId xmlns:a16="http://schemas.microsoft.com/office/drawing/2014/main" val="1999140829"/>
                    </a:ext>
                  </a:extLst>
                </a:gridCol>
                <a:gridCol w="440427">
                  <a:extLst>
                    <a:ext uri="{9D8B030D-6E8A-4147-A177-3AD203B41FA5}">
                      <a16:colId xmlns:a16="http://schemas.microsoft.com/office/drawing/2014/main" val="281697579"/>
                    </a:ext>
                  </a:extLst>
                </a:gridCol>
                <a:gridCol w="564885">
                  <a:extLst>
                    <a:ext uri="{9D8B030D-6E8A-4147-A177-3AD203B41FA5}">
                      <a16:colId xmlns:a16="http://schemas.microsoft.com/office/drawing/2014/main" val="3334045334"/>
                    </a:ext>
                  </a:extLst>
                </a:gridCol>
                <a:gridCol w="625228">
                  <a:extLst>
                    <a:ext uri="{9D8B030D-6E8A-4147-A177-3AD203B41FA5}">
                      <a16:colId xmlns:a16="http://schemas.microsoft.com/office/drawing/2014/main" val="4208010497"/>
                    </a:ext>
                  </a:extLst>
                </a:gridCol>
                <a:gridCol w="1773632">
                  <a:extLst>
                    <a:ext uri="{9D8B030D-6E8A-4147-A177-3AD203B41FA5}">
                      <a16:colId xmlns:a16="http://schemas.microsoft.com/office/drawing/2014/main" val="3838372897"/>
                    </a:ext>
                  </a:extLst>
                </a:gridCol>
                <a:gridCol w="783628">
                  <a:extLst>
                    <a:ext uri="{9D8B030D-6E8A-4147-A177-3AD203B41FA5}">
                      <a16:colId xmlns:a16="http://schemas.microsoft.com/office/drawing/2014/main" val="2877846195"/>
                    </a:ext>
                  </a:extLst>
                </a:gridCol>
              </a:tblGrid>
              <a:tr h="446388">
                <a:tc>
                  <a:txBody>
                    <a:bodyPr/>
                    <a:lstStyle/>
                    <a:p>
                      <a:pPr marL="0" marR="0" algn="just">
                        <a:lnSpc>
                          <a:spcPct val="115000"/>
                        </a:lnSpc>
                        <a:spcBef>
                          <a:spcPts val="0"/>
                        </a:spcBef>
                        <a:spcAft>
                          <a:spcPts val="0"/>
                        </a:spcAft>
                      </a:pPr>
                      <a:r>
                        <a:rPr lang="en-US" sz="1200">
                          <a:effectLst/>
                        </a:rPr>
                        <a:t>Outlet</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tc>
                  <a:txBody>
                    <a:bodyPr/>
                    <a:lstStyle/>
                    <a:p>
                      <a:pPr marL="0" marR="0" algn="just">
                        <a:lnSpc>
                          <a:spcPct val="115000"/>
                        </a:lnSpc>
                        <a:spcBef>
                          <a:spcPts val="0"/>
                        </a:spcBef>
                        <a:spcAft>
                          <a:spcPts val="0"/>
                        </a:spcAft>
                      </a:pPr>
                      <a:r>
                        <a:rPr lang="en-US" sz="1200">
                          <a:effectLst/>
                        </a:rPr>
                        <a:t>TC</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tc>
                  <a:txBody>
                    <a:bodyPr/>
                    <a:lstStyle/>
                    <a:p>
                      <a:pPr marL="0" marR="0" algn="just">
                        <a:lnSpc>
                          <a:spcPct val="115000"/>
                        </a:lnSpc>
                        <a:spcBef>
                          <a:spcPts val="0"/>
                        </a:spcBef>
                        <a:spcAft>
                          <a:spcPts val="0"/>
                        </a:spcAft>
                      </a:pPr>
                      <a:r>
                        <a:rPr lang="en-US" sz="1200">
                          <a:effectLst/>
                        </a:rPr>
                        <a:t>AIS</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tc>
                  <a:txBody>
                    <a:bodyPr/>
                    <a:lstStyle/>
                    <a:p>
                      <a:pPr marL="0" marR="0" algn="just">
                        <a:lnSpc>
                          <a:spcPct val="115000"/>
                        </a:lnSpc>
                        <a:spcBef>
                          <a:spcPts val="0"/>
                        </a:spcBef>
                        <a:spcAft>
                          <a:spcPts val="0"/>
                        </a:spcAft>
                      </a:pPr>
                      <a:r>
                        <a:rPr lang="en-US" sz="1200">
                          <a:effectLst/>
                        </a:rPr>
                        <a:t>RIF (2019)</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tc>
                  <a:txBody>
                    <a:bodyPr/>
                    <a:lstStyle/>
                    <a:p>
                      <a:pPr marL="0" marR="0" algn="just">
                        <a:lnSpc>
                          <a:spcPct val="115000"/>
                        </a:lnSpc>
                        <a:spcBef>
                          <a:spcPts val="0"/>
                        </a:spcBef>
                        <a:spcAft>
                          <a:spcPts val="0"/>
                        </a:spcAft>
                      </a:pPr>
                      <a:r>
                        <a:rPr lang="en-US" sz="1200">
                          <a:effectLst/>
                        </a:rPr>
                        <a:t>Categories</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tc>
                  <a:txBody>
                    <a:bodyPr/>
                    <a:lstStyle/>
                    <a:p>
                      <a:pPr marL="0" marR="0" algn="just">
                        <a:lnSpc>
                          <a:spcPct val="115000"/>
                        </a:lnSpc>
                        <a:spcBef>
                          <a:spcPts val="0"/>
                        </a:spcBef>
                        <a:spcAft>
                          <a:spcPts val="0"/>
                        </a:spcAft>
                      </a:pPr>
                      <a:r>
                        <a:rPr lang="en-US" sz="1200">
                          <a:effectLst/>
                        </a:rPr>
                        <a:t>PFI/Year</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extLst>
                  <a:ext uri="{0D108BD9-81ED-4DB2-BD59-A6C34878D82A}">
                    <a16:rowId xmlns:a16="http://schemas.microsoft.com/office/drawing/2014/main" val="721286840"/>
                  </a:ext>
                </a:extLst>
              </a:tr>
              <a:tr h="238205">
                <a:tc>
                  <a:txBody>
                    <a:bodyPr/>
                    <a:lstStyle/>
                    <a:p>
                      <a:pPr marL="0" marR="0" algn="just">
                        <a:lnSpc>
                          <a:spcPct val="115000"/>
                        </a:lnSpc>
                        <a:spcBef>
                          <a:spcPts val="0"/>
                        </a:spcBef>
                        <a:spcAft>
                          <a:spcPts val="0"/>
                        </a:spcAft>
                      </a:pPr>
                      <a:r>
                        <a:rPr lang="en-US" sz="1200">
                          <a:effectLst/>
                        </a:rPr>
                        <a:t>European Journal of Personality</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tc>
                  <a:txBody>
                    <a:bodyPr/>
                    <a:lstStyle/>
                    <a:p>
                      <a:pPr marL="0" marR="0" algn="just">
                        <a:lnSpc>
                          <a:spcPct val="115000"/>
                        </a:lnSpc>
                        <a:spcBef>
                          <a:spcPts val="0"/>
                        </a:spcBef>
                        <a:spcAft>
                          <a:spcPts val="0"/>
                        </a:spcAft>
                      </a:pPr>
                      <a:r>
                        <a:rPr lang="en-US" sz="1200">
                          <a:effectLst/>
                        </a:rPr>
                        <a:t>453</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tc>
                  <a:txBody>
                    <a:bodyPr/>
                    <a:lstStyle/>
                    <a:p>
                      <a:pPr marL="0" marR="0" algn="just">
                        <a:lnSpc>
                          <a:spcPct val="115000"/>
                        </a:lnSpc>
                        <a:spcBef>
                          <a:spcPts val="0"/>
                        </a:spcBef>
                        <a:spcAft>
                          <a:spcPts val="0"/>
                        </a:spcAft>
                      </a:pPr>
                      <a:r>
                        <a:rPr lang="en-US" sz="1200">
                          <a:effectLst/>
                        </a:rPr>
                        <a:t>2.334</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tc>
                  <a:txBody>
                    <a:bodyPr/>
                    <a:lstStyle/>
                    <a:p>
                      <a:pPr marL="0" marR="0" algn="just">
                        <a:lnSpc>
                          <a:spcPct val="115000"/>
                        </a:lnSpc>
                        <a:spcBef>
                          <a:spcPts val="0"/>
                        </a:spcBef>
                        <a:spcAft>
                          <a:spcPts val="0"/>
                        </a:spcAft>
                      </a:pPr>
                      <a:r>
                        <a:rPr lang="en-US" sz="1200">
                          <a:effectLst/>
                        </a:rPr>
                        <a:t>3.910</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tc>
                  <a:txBody>
                    <a:bodyPr/>
                    <a:lstStyle/>
                    <a:p>
                      <a:pPr marL="0" marR="0" algn="just">
                        <a:lnSpc>
                          <a:spcPct val="115000"/>
                        </a:lnSpc>
                        <a:spcBef>
                          <a:spcPts val="0"/>
                        </a:spcBef>
                        <a:spcAft>
                          <a:spcPts val="0"/>
                        </a:spcAft>
                      </a:pPr>
                      <a:r>
                        <a:rPr lang="en-US" sz="1200">
                          <a:effectLst/>
                        </a:rPr>
                        <a:t>Psychology, Social</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tc>
                  <a:txBody>
                    <a:bodyPr/>
                    <a:lstStyle/>
                    <a:p>
                      <a:pPr marL="0" marR="0" algn="just">
                        <a:lnSpc>
                          <a:spcPct val="115000"/>
                        </a:lnSpc>
                        <a:spcBef>
                          <a:spcPts val="0"/>
                        </a:spcBef>
                        <a:spcAft>
                          <a:spcPts val="0"/>
                        </a:spcAft>
                      </a:pPr>
                      <a:r>
                        <a:rPr lang="en-US" sz="1200">
                          <a:effectLst/>
                        </a:rPr>
                        <a:t>6</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extLst>
                  <a:ext uri="{0D108BD9-81ED-4DB2-BD59-A6C34878D82A}">
                    <a16:rowId xmlns:a16="http://schemas.microsoft.com/office/drawing/2014/main" val="858832040"/>
                  </a:ext>
                </a:extLst>
              </a:tr>
              <a:tr h="446388">
                <a:tc>
                  <a:txBody>
                    <a:bodyPr/>
                    <a:lstStyle/>
                    <a:p>
                      <a:pPr marL="0" marR="0" algn="just">
                        <a:lnSpc>
                          <a:spcPct val="115000"/>
                        </a:lnSpc>
                        <a:spcBef>
                          <a:spcPts val="0"/>
                        </a:spcBef>
                        <a:spcAft>
                          <a:spcPts val="0"/>
                        </a:spcAft>
                      </a:pPr>
                      <a:r>
                        <a:rPr lang="en-US" sz="1200">
                          <a:effectLst/>
                        </a:rPr>
                        <a:t>Organizational Behavior and Human Decision Processes</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tc>
                  <a:txBody>
                    <a:bodyPr/>
                    <a:lstStyle/>
                    <a:p>
                      <a:pPr marL="0" marR="0" algn="just">
                        <a:lnSpc>
                          <a:spcPct val="115000"/>
                        </a:lnSpc>
                        <a:spcBef>
                          <a:spcPts val="0"/>
                        </a:spcBef>
                        <a:spcAft>
                          <a:spcPts val="0"/>
                        </a:spcAft>
                      </a:pPr>
                      <a:r>
                        <a:rPr lang="en-US" sz="1200">
                          <a:effectLst/>
                        </a:rPr>
                        <a:t>130</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tc>
                  <a:txBody>
                    <a:bodyPr/>
                    <a:lstStyle/>
                    <a:p>
                      <a:pPr marL="0" marR="0" algn="just">
                        <a:lnSpc>
                          <a:spcPct val="115000"/>
                        </a:lnSpc>
                        <a:spcBef>
                          <a:spcPts val="0"/>
                        </a:spcBef>
                        <a:spcAft>
                          <a:spcPts val="0"/>
                        </a:spcAft>
                      </a:pPr>
                      <a:r>
                        <a:rPr lang="en-US" sz="1200">
                          <a:effectLst/>
                        </a:rPr>
                        <a:t>1.907</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tc>
                  <a:txBody>
                    <a:bodyPr/>
                    <a:lstStyle/>
                    <a:p>
                      <a:pPr marL="0" marR="0" algn="just">
                        <a:lnSpc>
                          <a:spcPct val="115000"/>
                        </a:lnSpc>
                        <a:spcBef>
                          <a:spcPts val="0"/>
                        </a:spcBef>
                        <a:spcAft>
                          <a:spcPts val="0"/>
                        </a:spcAft>
                      </a:pPr>
                      <a:r>
                        <a:rPr lang="en-US" sz="1200">
                          <a:effectLst/>
                        </a:rPr>
                        <a:t>2.304</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tc>
                  <a:txBody>
                    <a:bodyPr/>
                    <a:lstStyle/>
                    <a:p>
                      <a:pPr marL="0" marR="0" algn="just">
                        <a:lnSpc>
                          <a:spcPct val="115000"/>
                        </a:lnSpc>
                        <a:spcBef>
                          <a:spcPts val="0"/>
                        </a:spcBef>
                        <a:spcAft>
                          <a:spcPts val="0"/>
                        </a:spcAft>
                      </a:pPr>
                      <a:r>
                        <a:rPr lang="en-US" sz="1200">
                          <a:effectLst/>
                        </a:rPr>
                        <a:t>Psychology, social, applied, management</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tc>
                  <a:txBody>
                    <a:bodyPr/>
                    <a:lstStyle/>
                    <a:p>
                      <a:pPr marL="0" marR="0" algn="just">
                        <a:lnSpc>
                          <a:spcPct val="115000"/>
                        </a:lnSpc>
                        <a:spcBef>
                          <a:spcPts val="0"/>
                        </a:spcBef>
                        <a:spcAft>
                          <a:spcPts val="0"/>
                        </a:spcAft>
                      </a:pPr>
                      <a:r>
                        <a:rPr lang="en-US" sz="1200">
                          <a:effectLst/>
                        </a:rPr>
                        <a:t>6</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extLst>
                  <a:ext uri="{0D108BD9-81ED-4DB2-BD59-A6C34878D82A}">
                    <a16:rowId xmlns:a16="http://schemas.microsoft.com/office/drawing/2014/main" val="1990368527"/>
                  </a:ext>
                </a:extLst>
              </a:tr>
              <a:tr h="446388">
                <a:tc>
                  <a:txBody>
                    <a:bodyPr/>
                    <a:lstStyle/>
                    <a:p>
                      <a:pPr marL="0" marR="0" algn="just">
                        <a:lnSpc>
                          <a:spcPct val="115000"/>
                        </a:lnSpc>
                        <a:spcBef>
                          <a:spcPts val="0"/>
                        </a:spcBef>
                        <a:spcAft>
                          <a:spcPts val="0"/>
                        </a:spcAft>
                      </a:pPr>
                      <a:r>
                        <a:rPr lang="en-US" sz="1200">
                          <a:effectLst/>
                        </a:rPr>
                        <a:t>Personality and Social Psychology Bulletin</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tc>
                  <a:txBody>
                    <a:bodyPr/>
                    <a:lstStyle/>
                    <a:p>
                      <a:pPr marL="0" marR="0" algn="just">
                        <a:lnSpc>
                          <a:spcPct val="115000"/>
                        </a:lnSpc>
                        <a:spcBef>
                          <a:spcPts val="0"/>
                        </a:spcBef>
                        <a:spcAft>
                          <a:spcPts val="0"/>
                        </a:spcAft>
                      </a:pPr>
                      <a:r>
                        <a:rPr lang="en-US" sz="1200">
                          <a:effectLst/>
                        </a:rPr>
                        <a:t>104</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tc>
                  <a:txBody>
                    <a:bodyPr/>
                    <a:lstStyle/>
                    <a:p>
                      <a:pPr marL="0" marR="0" algn="just">
                        <a:lnSpc>
                          <a:spcPct val="115000"/>
                        </a:lnSpc>
                        <a:spcBef>
                          <a:spcPts val="0"/>
                        </a:spcBef>
                        <a:spcAft>
                          <a:spcPts val="0"/>
                        </a:spcAft>
                      </a:pPr>
                      <a:r>
                        <a:rPr lang="en-US" sz="1200">
                          <a:effectLst/>
                        </a:rPr>
                        <a:t>1.865</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tc>
                  <a:txBody>
                    <a:bodyPr/>
                    <a:lstStyle/>
                    <a:p>
                      <a:pPr marL="0" marR="0" algn="just">
                        <a:lnSpc>
                          <a:spcPct val="115000"/>
                        </a:lnSpc>
                        <a:spcBef>
                          <a:spcPts val="0"/>
                        </a:spcBef>
                        <a:spcAft>
                          <a:spcPts val="0"/>
                        </a:spcAft>
                      </a:pPr>
                      <a:r>
                        <a:rPr lang="en-US" sz="1200">
                          <a:effectLst/>
                        </a:rPr>
                        <a:t>2.970</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tc>
                  <a:txBody>
                    <a:bodyPr/>
                    <a:lstStyle/>
                    <a:p>
                      <a:pPr marL="0" marR="0" algn="just">
                        <a:lnSpc>
                          <a:spcPct val="115000"/>
                        </a:lnSpc>
                        <a:spcBef>
                          <a:spcPts val="0"/>
                        </a:spcBef>
                        <a:spcAft>
                          <a:spcPts val="0"/>
                        </a:spcAft>
                      </a:pPr>
                      <a:r>
                        <a:rPr lang="en-US" sz="1200">
                          <a:effectLst/>
                        </a:rPr>
                        <a:t>Psychology, social</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tc>
                  <a:txBody>
                    <a:bodyPr/>
                    <a:lstStyle/>
                    <a:p>
                      <a:pPr marL="0" marR="0" algn="just">
                        <a:lnSpc>
                          <a:spcPct val="115000"/>
                        </a:lnSpc>
                        <a:spcBef>
                          <a:spcPts val="0"/>
                        </a:spcBef>
                        <a:spcAft>
                          <a:spcPts val="0"/>
                        </a:spcAft>
                      </a:pPr>
                      <a:r>
                        <a:rPr lang="en-US" sz="1200">
                          <a:effectLst/>
                        </a:rPr>
                        <a:t>12</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extLst>
                  <a:ext uri="{0D108BD9-81ED-4DB2-BD59-A6C34878D82A}">
                    <a16:rowId xmlns:a16="http://schemas.microsoft.com/office/drawing/2014/main" val="3721221972"/>
                  </a:ext>
                </a:extLst>
              </a:tr>
              <a:tr h="238205">
                <a:tc>
                  <a:txBody>
                    <a:bodyPr/>
                    <a:lstStyle/>
                    <a:p>
                      <a:pPr marL="0" marR="0" algn="just">
                        <a:lnSpc>
                          <a:spcPct val="115000"/>
                        </a:lnSpc>
                        <a:spcBef>
                          <a:spcPts val="0"/>
                        </a:spcBef>
                        <a:spcAft>
                          <a:spcPts val="0"/>
                        </a:spcAft>
                      </a:pPr>
                      <a:r>
                        <a:rPr lang="en-US" sz="1200">
                          <a:effectLst/>
                        </a:rPr>
                        <a:t>Journal of Social Issues</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tc>
                  <a:txBody>
                    <a:bodyPr/>
                    <a:lstStyle/>
                    <a:p>
                      <a:pPr marL="0" marR="0" algn="just">
                        <a:lnSpc>
                          <a:spcPct val="115000"/>
                        </a:lnSpc>
                        <a:spcBef>
                          <a:spcPts val="0"/>
                        </a:spcBef>
                        <a:spcAft>
                          <a:spcPts val="0"/>
                        </a:spcAft>
                      </a:pPr>
                      <a:r>
                        <a:rPr lang="en-US" sz="1200">
                          <a:effectLst/>
                        </a:rPr>
                        <a:t>97</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tc>
                  <a:txBody>
                    <a:bodyPr/>
                    <a:lstStyle/>
                    <a:p>
                      <a:pPr marL="0" marR="0" algn="just">
                        <a:lnSpc>
                          <a:spcPct val="115000"/>
                        </a:lnSpc>
                        <a:spcBef>
                          <a:spcPts val="0"/>
                        </a:spcBef>
                        <a:spcAft>
                          <a:spcPts val="0"/>
                        </a:spcAft>
                      </a:pPr>
                      <a:r>
                        <a:rPr lang="en-US" sz="1200">
                          <a:effectLst/>
                        </a:rPr>
                        <a:t>1.138</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tc>
                  <a:txBody>
                    <a:bodyPr/>
                    <a:lstStyle/>
                    <a:p>
                      <a:pPr marL="0" marR="0" algn="just">
                        <a:lnSpc>
                          <a:spcPct val="115000"/>
                        </a:lnSpc>
                        <a:spcBef>
                          <a:spcPts val="0"/>
                        </a:spcBef>
                        <a:spcAft>
                          <a:spcPts val="0"/>
                        </a:spcAft>
                      </a:pPr>
                      <a:r>
                        <a:rPr lang="en-US" sz="1200">
                          <a:effectLst/>
                        </a:rPr>
                        <a:t>2.483</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tc>
                  <a:txBody>
                    <a:bodyPr/>
                    <a:lstStyle/>
                    <a:p>
                      <a:pPr marL="0" marR="0" algn="just">
                        <a:lnSpc>
                          <a:spcPct val="115000"/>
                        </a:lnSpc>
                        <a:spcBef>
                          <a:spcPts val="0"/>
                        </a:spcBef>
                        <a:spcAft>
                          <a:spcPts val="0"/>
                        </a:spcAft>
                      </a:pPr>
                      <a:r>
                        <a:rPr lang="en-US" sz="1200">
                          <a:effectLst/>
                        </a:rPr>
                        <a:t>Social Issues</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tc>
                  <a:txBody>
                    <a:bodyPr/>
                    <a:lstStyle/>
                    <a:p>
                      <a:pPr marL="0" marR="0" algn="just">
                        <a:lnSpc>
                          <a:spcPct val="115000"/>
                        </a:lnSpc>
                        <a:spcBef>
                          <a:spcPts val="0"/>
                        </a:spcBef>
                        <a:spcAft>
                          <a:spcPts val="0"/>
                        </a:spcAft>
                      </a:pPr>
                      <a:r>
                        <a:rPr lang="en-US" sz="1200">
                          <a:effectLst/>
                        </a:rPr>
                        <a:t>4</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extLst>
                  <a:ext uri="{0D108BD9-81ED-4DB2-BD59-A6C34878D82A}">
                    <a16:rowId xmlns:a16="http://schemas.microsoft.com/office/drawing/2014/main" val="3312461514"/>
                  </a:ext>
                </a:extLst>
              </a:tr>
              <a:tr h="446388">
                <a:tc>
                  <a:txBody>
                    <a:bodyPr/>
                    <a:lstStyle/>
                    <a:p>
                      <a:pPr marL="0" marR="0" algn="just">
                        <a:lnSpc>
                          <a:spcPct val="115000"/>
                        </a:lnSpc>
                        <a:spcBef>
                          <a:spcPts val="0"/>
                        </a:spcBef>
                        <a:spcAft>
                          <a:spcPts val="0"/>
                        </a:spcAft>
                      </a:pPr>
                      <a:r>
                        <a:rPr lang="en-US" sz="1200">
                          <a:effectLst/>
                        </a:rPr>
                        <a:t>International Journal of Nursing Practice</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tc>
                  <a:txBody>
                    <a:bodyPr/>
                    <a:lstStyle/>
                    <a:p>
                      <a:pPr marL="0" marR="0" algn="just">
                        <a:lnSpc>
                          <a:spcPct val="115000"/>
                        </a:lnSpc>
                        <a:spcBef>
                          <a:spcPts val="0"/>
                        </a:spcBef>
                        <a:spcAft>
                          <a:spcPts val="0"/>
                        </a:spcAft>
                      </a:pPr>
                      <a:r>
                        <a:rPr lang="en-US" sz="1200">
                          <a:effectLst/>
                        </a:rPr>
                        <a:t>87</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tc>
                  <a:txBody>
                    <a:bodyPr/>
                    <a:lstStyle/>
                    <a:p>
                      <a:pPr marL="0" marR="0" algn="just">
                        <a:lnSpc>
                          <a:spcPct val="115000"/>
                        </a:lnSpc>
                        <a:spcBef>
                          <a:spcPts val="0"/>
                        </a:spcBef>
                        <a:spcAft>
                          <a:spcPts val="0"/>
                        </a:spcAft>
                      </a:pPr>
                      <a:r>
                        <a:rPr lang="en-US" sz="1200">
                          <a:effectLst/>
                        </a:rPr>
                        <a:t>0.363</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tc>
                  <a:txBody>
                    <a:bodyPr/>
                    <a:lstStyle/>
                    <a:p>
                      <a:pPr marL="0" marR="0" algn="just">
                        <a:lnSpc>
                          <a:spcPct val="115000"/>
                        </a:lnSpc>
                        <a:spcBef>
                          <a:spcPts val="0"/>
                        </a:spcBef>
                        <a:spcAft>
                          <a:spcPts val="0"/>
                        </a:spcAft>
                      </a:pPr>
                      <a:r>
                        <a:rPr lang="en-US" sz="1200">
                          <a:effectLst/>
                        </a:rPr>
                        <a:t>1.133</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tc>
                  <a:txBody>
                    <a:bodyPr/>
                    <a:lstStyle/>
                    <a:p>
                      <a:pPr marL="0" marR="0" algn="just">
                        <a:lnSpc>
                          <a:spcPct val="115000"/>
                        </a:lnSpc>
                        <a:spcBef>
                          <a:spcPts val="0"/>
                        </a:spcBef>
                        <a:spcAft>
                          <a:spcPts val="0"/>
                        </a:spcAft>
                      </a:pPr>
                      <a:r>
                        <a:rPr lang="en-US" sz="1200">
                          <a:effectLst/>
                        </a:rPr>
                        <a:t>Nursing</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tc>
                  <a:txBody>
                    <a:bodyPr/>
                    <a:lstStyle/>
                    <a:p>
                      <a:pPr marL="0" marR="0" algn="just">
                        <a:lnSpc>
                          <a:spcPct val="115000"/>
                        </a:lnSpc>
                        <a:spcBef>
                          <a:spcPts val="0"/>
                        </a:spcBef>
                        <a:spcAft>
                          <a:spcPts val="0"/>
                        </a:spcAft>
                      </a:pPr>
                      <a:r>
                        <a:rPr lang="en-US" sz="1200">
                          <a:effectLst/>
                        </a:rPr>
                        <a:t>6</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extLst>
                  <a:ext uri="{0D108BD9-81ED-4DB2-BD59-A6C34878D82A}">
                    <a16:rowId xmlns:a16="http://schemas.microsoft.com/office/drawing/2014/main" val="3891907279"/>
                  </a:ext>
                </a:extLst>
              </a:tr>
              <a:tr h="446388">
                <a:tc>
                  <a:txBody>
                    <a:bodyPr/>
                    <a:lstStyle/>
                    <a:p>
                      <a:pPr marL="0" marR="0" algn="just">
                        <a:lnSpc>
                          <a:spcPct val="115000"/>
                        </a:lnSpc>
                        <a:spcBef>
                          <a:spcPts val="0"/>
                        </a:spcBef>
                        <a:spcAft>
                          <a:spcPts val="0"/>
                        </a:spcAft>
                      </a:pPr>
                      <a:r>
                        <a:rPr lang="en-US" sz="1200">
                          <a:effectLst/>
                        </a:rPr>
                        <a:t>Human Development</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tc>
                  <a:txBody>
                    <a:bodyPr/>
                    <a:lstStyle/>
                    <a:p>
                      <a:pPr marL="0" marR="0" algn="just">
                        <a:lnSpc>
                          <a:spcPct val="115000"/>
                        </a:lnSpc>
                        <a:spcBef>
                          <a:spcPts val="0"/>
                        </a:spcBef>
                        <a:spcAft>
                          <a:spcPts val="0"/>
                        </a:spcAft>
                      </a:pPr>
                      <a:r>
                        <a:rPr lang="en-US" sz="1200">
                          <a:effectLst/>
                        </a:rPr>
                        <a:t>83</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tc>
                  <a:txBody>
                    <a:bodyPr/>
                    <a:lstStyle/>
                    <a:p>
                      <a:pPr marL="0" marR="0" algn="just">
                        <a:lnSpc>
                          <a:spcPct val="115000"/>
                        </a:lnSpc>
                        <a:spcBef>
                          <a:spcPts val="0"/>
                        </a:spcBef>
                        <a:spcAft>
                          <a:spcPts val="0"/>
                        </a:spcAft>
                      </a:pPr>
                      <a:r>
                        <a:rPr lang="en-US" sz="1200">
                          <a:effectLst/>
                        </a:rPr>
                        <a:t>1.071</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tc>
                  <a:txBody>
                    <a:bodyPr/>
                    <a:lstStyle/>
                    <a:p>
                      <a:pPr marL="0" marR="0" algn="just">
                        <a:lnSpc>
                          <a:spcPct val="115000"/>
                        </a:lnSpc>
                        <a:spcBef>
                          <a:spcPts val="0"/>
                        </a:spcBef>
                        <a:spcAft>
                          <a:spcPts val="0"/>
                        </a:spcAft>
                      </a:pPr>
                      <a:r>
                        <a:rPr lang="en-US" sz="1200">
                          <a:effectLst/>
                        </a:rPr>
                        <a:t>1.893</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tc>
                  <a:txBody>
                    <a:bodyPr/>
                    <a:lstStyle/>
                    <a:p>
                      <a:pPr marL="0" marR="0" algn="just">
                        <a:lnSpc>
                          <a:spcPct val="115000"/>
                        </a:lnSpc>
                        <a:spcBef>
                          <a:spcPts val="0"/>
                        </a:spcBef>
                        <a:spcAft>
                          <a:spcPts val="0"/>
                        </a:spcAft>
                      </a:pPr>
                      <a:r>
                        <a:rPr lang="en-US" sz="1200">
                          <a:effectLst/>
                        </a:rPr>
                        <a:t>Psychology, Developmental</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tc>
                  <a:txBody>
                    <a:bodyPr/>
                    <a:lstStyle/>
                    <a:p>
                      <a:pPr marL="0" marR="0" algn="just">
                        <a:lnSpc>
                          <a:spcPct val="115000"/>
                        </a:lnSpc>
                        <a:spcBef>
                          <a:spcPts val="0"/>
                        </a:spcBef>
                        <a:spcAft>
                          <a:spcPts val="0"/>
                        </a:spcAft>
                      </a:pPr>
                      <a:r>
                        <a:rPr lang="en-US" sz="1200">
                          <a:effectLst/>
                        </a:rPr>
                        <a:t>6</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extLst>
                  <a:ext uri="{0D108BD9-81ED-4DB2-BD59-A6C34878D82A}">
                    <a16:rowId xmlns:a16="http://schemas.microsoft.com/office/drawing/2014/main" val="3057879432"/>
                  </a:ext>
                </a:extLst>
              </a:tr>
              <a:tr h="446388">
                <a:tc>
                  <a:txBody>
                    <a:bodyPr/>
                    <a:lstStyle/>
                    <a:p>
                      <a:pPr marL="0" marR="0" algn="just">
                        <a:lnSpc>
                          <a:spcPct val="115000"/>
                        </a:lnSpc>
                        <a:spcBef>
                          <a:spcPts val="0"/>
                        </a:spcBef>
                        <a:spcAft>
                          <a:spcPts val="0"/>
                        </a:spcAft>
                      </a:pPr>
                      <a:r>
                        <a:rPr lang="en-US" sz="1200">
                          <a:effectLst/>
                        </a:rPr>
                        <a:t>Personality and Individual Differences</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tc>
                  <a:txBody>
                    <a:bodyPr/>
                    <a:lstStyle/>
                    <a:p>
                      <a:pPr marL="0" marR="0" algn="just">
                        <a:lnSpc>
                          <a:spcPct val="115000"/>
                        </a:lnSpc>
                        <a:spcBef>
                          <a:spcPts val="0"/>
                        </a:spcBef>
                        <a:spcAft>
                          <a:spcPts val="0"/>
                        </a:spcAft>
                      </a:pPr>
                      <a:r>
                        <a:rPr lang="en-US" sz="1200">
                          <a:effectLst/>
                        </a:rPr>
                        <a:t>70</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tc>
                  <a:txBody>
                    <a:bodyPr/>
                    <a:lstStyle/>
                    <a:p>
                      <a:pPr marL="0" marR="0" algn="just">
                        <a:lnSpc>
                          <a:spcPct val="115000"/>
                        </a:lnSpc>
                        <a:spcBef>
                          <a:spcPts val="0"/>
                        </a:spcBef>
                        <a:spcAft>
                          <a:spcPts val="0"/>
                        </a:spcAft>
                      </a:pPr>
                      <a:r>
                        <a:rPr lang="en-US" sz="1200">
                          <a:effectLst/>
                        </a:rPr>
                        <a:t>0.822</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tc>
                  <a:txBody>
                    <a:bodyPr/>
                    <a:lstStyle/>
                    <a:p>
                      <a:pPr marL="0" marR="0" algn="just">
                        <a:lnSpc>
                          <a:spcPct val="115000"/>
                        </a:lnSpc>
                        <a:spcBef>
                          <a:spcPts val="0"/>
                        </a:spcBef>
                        <a:spcAft>
                          <a:spcPts val="0"/>
                        </a:spcAft>
                      </a:pPr>
                      <a:r>
                        <a:rPr lang="en-US" sz="1200">
                          <a:effectLst/>
                        </a:rPr>
                        <a:t>2.311</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tc>
                  <a:txBody>
                    <a:bodyPr/>
                    <a:lstStyle/>
                    <a:p>
                      <a:pPr marL="0" marR="0" algn="just">
                        <a:lnSpc>
                          <a:spcPct val="115000"/>
                        </a:lnSpc>
                        <a:spcBef>
                          <a:spcPts val="0"/>
                        </a:spcBef>
                        <a:spcAft>
                          <a:spcPts val="0"/>
                        </a:spcAft>
                      </a:pPr>
                      <a:r>
                        <a:rPr lang="en-US" sz="1200">
                          <a:effectLst/>
                        </a:rPr>
                        <a:t>Psychology, Social</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tc>
                  <a:txBody>
                    <a:bodyPr/>
                    <a:lstStyle/>
                    <a:p>
                      <a:pPr marL="0" marR="0" algn="just">
                        <a:lnSpc>
                          <a:spcPct val="115000"/>
                        </a:lnSpc>
                        <a:spcBef>
                          <a:spcPts val="0"/>
                        </a:spcBef>
                        <a:spcAft>
                          <a:spcPts val="0"/>
                        </a:spcAft>
                      </a:pPr>
                      <a:r>
                        <a:rPr lang="en-US" sz="1200">
                          <a:effectLst/>
                        </a:rPr>
                        <a:t>16</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extLst>
                  <a:ext uri="{0D108BD9-81ED-4DB2-BD59-A6C34878D82A}">
                    <a16:rowId xmlns:a16="http://schemas.microsoft.com/office/drawing/2014/main" val="3544845827"/>
                  </a:ext>
                </a:extLst>
              </a:tr>
              <a:tr h="446388">
                <a:tc>
                  <a:txBody>
                    <a:bodyPr/>
                    <a:lstStyle/>
                    <a:p>
                      <a:pPr marL="0" marR="0" algn="just">
                        <a:lnSpc>
                          <a:spcPct val="115000"/>
                        </a:lnSpc>
                        <a:spcBef>
                          <a:spcPts val="0"/>
                        </a:spcBef>
                        <a:spcAft>
                          <a:spcPts val="0"/>
                        </a:spcAft>
                      </a:pPr>
                      <a:r>
                        <a:rPr lang="en-US" sz="1200">
                          <a:effectLst/>
                        </a:rPr>
                        <a:t>Psicothema</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tc>
                  <a:txBody>
                    <a:bodyPr/>
                    <a:lstStyle/>
                    <a:p>
                      <a:pPr marL="0" marR="0" algn="just">
                        <a:lnSpc>
                          <a:spcPct val="115000"/>
                        </a:lnSpc>
                        <a:spcBef>
                          <a:spcPts val="0"/>
                        </a:spcBef>
                        <a:spcAft>
                          <a:spcPts val="0"/>
                        </a:spcAft>
                      </a:pPr>
                      <a:r>
                        <a:rPr lang="en-US" sz="1200">
                          <a:effectLst/>
                        </a:rPr>
                        <a:t>66</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tc>
                  <a:txBody>
                    <a:bodyPr/>
                    <a:lstStyle/>
                    <a:p>
                      <a:pPr marL="0" marR="0" algn="just">
                        <a:lnSpc>
                          <a:spcPct val="115000"/>
                        </a:lnSpc>
                        <a:spcBef>
                          <a:spcPts val="0"/>
                        </a:spcBef>
                        <a:spcAft>
                          <a:spcPts val="0"/>
                        </a:spcAft>
                      </a:pPr>
                      <a:r>
                        <a:rPr lang="en-US" sz="1200">
                          <a:effectLst/>
                        </a:rPr>
                        <a:t>0.560</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tc>
                  <a:txBody>
                    <a:bodyPr/>
                    <a:lstStyle/>
                    <a:p>
                      <a:pPr marL="0" marR="0" algn="just">
                        <a:lnSpc>
                          <a:spcPct val="115000"/>
                        </a:lnSpc>
                        <a:spcBef>
                          <a:spcPts val="0"/>
                        </a:spcBef>
                        <a:spcAft>
                          <a:spcPts val="0"/>
                        </a:spcAft>
                      </a:pPr>
                      <a:r>
                        <a:rPr lang="en-US" sz="1200">
                          <a:effectLst/>
                        </a:rPr>
                        <a:t>2.632</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tc>
                  <a:txBody>
                    <a:bodyPr/>
                    <a:lstStyle/>
                    <a:p>
                      <a:pPr marL="0" marR="0" algn="just">
                        <a:lnSpc>
                          <a:spcPct val="115000"/>
                        </a:lnSpc>
                        <a:spcBef>
                          <a:spcPts val="0"/>
                        </a:spcBef>
                        <a:spcAft>
                          <a:spcPts val="0"/>
                        </a:spcAft>
                      </a:pPr>
                      <a:r>
                        <a:rPr lang="en-US" sz="1200">
                          <a:effectLst/>
                        </a:rPr>
                        <a:t>Psychology, Multidisciplinary</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tc>
                  <a:txBody>
                    <a:bodyPr/>
                    <a:lstStyle/>
                    <a:p>
                      <a:pPr marL="0" marR="0" algn="just">
                        <a:lnSpc>
                          <a:spcPct val="115000"/>
                        </a:lnSpc>
                        <a:spcBef>
                          <a:spcPts val="0"/>
                        </a:spcBef>
                        <a:spcAft>
                          <a:spcPts val="0"/>
                        </a:spcAft>
                      </a:pPr>
                      <a:r>
                        <a:rPr lang="en-US" sz="1200">
                          <a:effectLst/>
                        </a:rPr>
                        <a:t>4</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extLst>
                  <a:ext uri="{0D108BD9-81ED-4DB2-BD59-A6C34878D82A}">
                    <a16:rowId xmlns:a16="http://schemas.microsoft.com/office/drawing/2014/main" val="3758051684"/>
                  </a:ext>
                </a:extLst>
              </a:tr>
              <a:tr h="446388">
                <a:tc>
                  <a:txBody>
                    <a:bodyPr/>
                    <a:lstStyle/>
                    <a:p>
                      <a:pPr marL="0" marR="0" algn="just">
                        <a:lnSpc>
                          <a:spcPct val="115000"/>
                        </a:lnSpc>
                        <a:spcBef>
                          <a:spcPts val="0"/>
                        </a:spcBef>
                        <a:spcAft>
                          <a:spcPts val="0"/>
                        </a:spcAft>
                      </a:pPr>
                      <a:r>
                        <a:rPr lang="en-US" sz="1200">
                          <a:effectLst/>
                        </a:rPr>
                        <a:t>Emotion</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tc>
                  <a:txBody>
                    <a:bodyPr/>
                    <a:lstStyle/>
                    <a:p>
                      <a:pPr marL="0" marR="0" algn="just">
                        <a:lnSpc>
                          <a:spcPct val="115000"/>
                        </a:lnSpc>
                        <a:spcBef>
                          <a:spcPts val="0"/>
                        </a:spcBef>
                        <a:spcAft>
                          <a:spcPts val="0"/>
                        </a:spcAft>
                      </a:pPr>
                      <a:r>
                        <a:rPr lang="en-US" sz="1200">
                          <a:effectLst/>
                        </a:rPr>
                        <a:t>66</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tc>
                  <a:txBody>
                    <a:bodyPr/>
                    <a:lstStyle/>
                    <a:p>
                      <a:pPr marL="0" marR="0" algn="just">
                        <a:lnSpc>
                          <a:spcPct val="115000"/>
                        </a:lnSpc>
                        <a:spcBef>
                          <a:spcPts val="0"/>
                        </a:spcBef>
                        <a:spcAft>
                          <a:spcPts val="0"/>
                        </a:spcAft>
                      </a:pPr>
                      <a:r>
                        <a:rPr lang="en-US" sz="1200">
                          <a:effectLst/>
                        </a:rPr>
                        <a:t>1.693</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tc>
                  <a:txBody>
                    <a:bodyPr/>
                    <a:lstStyle/>
                    <a:p>
                      <a:pPr marL="0" marR="0" algn="just">
                        <a:lnSpc>
                          <a:spcPct val="115000"/>
                        </a:lnSpc>
                        <a:spcBef>
                          <a:spcPts val="0"/>
                        </a:spcBef>
                        <a:spcAft>
                          <a:spcPts val="0"/>
                        </a:spcAft>
                      </a:pPr>
                      <a:r>
                        <a:rPr lang="en-US" sz="1200">
                          <a:effectLst/>
                        </a:rPr>
                        <a:t>3.177</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tc>
                  <a:txBody>
                    <a:bodyPr/>
                    <a:lstStyle/>
                    <a:p>
                      <a:pPr marL="0" marR="0" algn="just">
                        <a:lnSpc>
                          <a:spcPct val="115000"/>
                        </a:lnSpc>
                        <a:spcBef>
                          <a:spcPts val="0"/>
                        </a:spcBef>
                        <a:spcAft>
                          <a:spcPts val="0"/>
                        </a:spcAft>
                      </a:pPr>
                      <a:r>
                        <a:rPr lang="en-US" sz="1200">
                          <a:effectLst/>
                        </a:rPr>
                        <a:t>Psychology, Experimental</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tc>
                  <a:txBody>
                    <a:bodyPr/>
                    <a:lstStyle/>
                    <a:p>
                      <a:pPr marL="0" marR="0" algn="just">
                        <a:lnSpc>
                          <a:spcPct val="115000"/>
                        </a:lnSpc>
                        <a:spcBef>
                          <a:spcPts val="0"/>
                        </a:spcBef>
                        <a:spcAft>
                          <a:spcPts val="0"/>
                        </a:spcAft>
                      </a:pPr>
                      <a:r>
                        <a:rPr lang="en-US" sz="1200">
                          <a:effectLst/>
                        </a:rPr>
                        <a:t>8 </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extLst>
                  <a:ext uri="{0D108BD9-81ED-4DB2-BD59-A6C34878D82A}">
                    <a16:rowId xmlns:a16="http://schemas.microsoft.com/office/drawing/2014/main" val="1981322345"/>
                  </a:ext>
                </a:extLst>
              </a:tr>
              <a:tr h="446388">
                <a:tc>
                  <a:txBody>
                    <a:bodyPr/>
                    <a:lstStyle/>
                    <a:p>
                      <a:pPr marL="0" marR="0" algn="just">
                        <a:lnSpc>
                          <a:spcPct val="115000"/>
                        </a:lnSpc>
                        <a:spcBef>
                          <a:spcPts val="0"/>
                        </a:spcBef>
                        <a:spcAft>
                          <a:spcPts val="0"/>
                        </a:spcAft>
                      </a:pPr>
                      <a:r>
                        <a:rPr lang="en-US" sz="1200">
                          <a:effectLst/>
                        </a:rPr>
                        <a:t>International Journal of Psychology</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tc>
                  <a:txBody>
                    <a:bodyPr/>
                    <a:lstStyle/>
                    <a:p>
                      <a:pPr marL="0" marR="0" algn="just">
                        <a:lnSpc>
                          <a:spcPct val="115000"/>
                        </a:lnSpc>
                        <a:spcBef>
                          <a:spcPts val="0"/>
                        </a:spcBef>
                        <a:spcAft>
                          <a:spcPts val="0"/>
                        </a:spcAft>
                      </a:pPr>
                      <a:r>
                        <a:rPr lang="en-US" sz="1200">
                          <a:effectLst/>
                        </a:rPr>
                        <a:t>63</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tc>
                  <a:txBody>
                    <a:bodyPr/>
                    <a:lstStyle/>
                    <a:p>
                      <a:pPr marL="0" marR="0" algn="just">
                        <a:lnSpc>
                          <a:spcPct val="115000"/>
                        </a:lnSpc>
                        <a:spcBef>
                          <a:spcPts val="0"/>
                        </a:spcBef>
                        <a:spcAft>
                          <a:spcPts val="0"/>
                        </a:spcAft>
                      </a:pPr>
                      <a:r>
                        <a:rPr lang="en-US" sz="1200">
                          <a:effectLst/>
                        </a:rPr>
                        <a:t>0.678</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tc>
                  <a:txBody>
                    <a:bodyPr/>
                    <a:lstStyle/>
                    <a:p>
                      <a:pPr marL="0" marR="0" algn="just">
                        <a:lnSpc>
                          <a:spcPct val="115000"/>
                        </a:lnSpc>
                        <a:spcBef>
                          <a:spcPts val="0"/>
                        </a:spcBef>
                        <a:spcAft>
                          <a:spcPts val="0"/>
                        </a:spcAft>
                      </a:pPr>
                      <a:r>
                        <a:rPr lang="en-US" sz="1200">
                          <a:effectLst/>
                        </a:rPr>
                        <a:t>1.255</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tc>
                  <a:txBody>
                    <a:bodyPr/>
                    <a:lstStyle/>
                    <a:p>
                      <a:pPr marL="0" marR="0" algn="just">
                        <a:lnSpc>
                          <a:spcPct val="115000"/>
                        </a:lnSpc>
                        <a:spcBef>
                          <a:spcPts val="0"/>
                        </a:spcBef>
                        <a:spcAft>
                          <a:spcPts val="0"/>
                        </a:spcAft>
                      </a:pPr>
                      <a:r>
                        <a:rPr lang="en-US" sz="1200">
                          <a:effectLst/>
                        </a:rPr>
                        <a:t>Psychology, Multidisciplinary</a:t>
                      </a:r>
                      <a:endParaRPr lang="en-CA" sz="100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tc>
                  <a:txBody>
                    <a:bodyPr/>
                    <a:lstStyle/>
                    <a:p>
                      <a:pPr marL="0" marR="0" algn="just">
                        <a:lnSpc>
                          <a:spcPct val="115000"/>
                        </a:lnSpc>
                        <a:spcBef>
                          <a:spcPts val="0"/>
                        </a:spcBef>
                        <a:spcAft>
                          <a:spcPts val="0"/>
                        </a:spcAft>
                      </a:pPr>
                      <a:r>
                        <a:rPr lang="en-US" sz="1200" dirty="0">
                          <a:effectLst/>
                        </a:rPr>
                        <a:t>6 </a:t>
                      </a:r>
                      <a:endParaRPr lang="en-CA" sz="1000" dirty="0">
                        <a:effectLst/>
                        <a:latin typeface="Calibri" panose="020F0502020204030204" pitchFamily="34" charset="0"/>
                        <a:ea typeface="Calibri" panose="020F0502020204030204" pitchFamily="34" charset="0"/>
                        <a:cs typeface="Tunga" panose="020B0502040204020203" pitchFamily="34" charset="0"/>
                      </a:endParaRPr>
                    </a:p>
                  </a:txBody>
                  <a:tcPr marL="38053" marR="38053" marT="0" marB="0"/>
                </a:tc>
                <a:extLst>
                  <a:ext uri="{0D108BD9-81ED-4DB2-BD59-A6C34878D82A}">
                    <a16:rowId xmlns:a16="http://schemas.microsoft.com/office/drawing/2014/main" val="1309876011"/>
                  </a:ext>
                </a:extLst>
              </a:tr>
            </a:tbl>
          </a:graphicData>
        </a:graphic>
      </p:graphicFrame>
      <p:sp>
        <p:nvSpPr>
          <p:cNvPr id="7" name="TextBox 6">
            <a:extLst>
              <a:ext uri="{FF2B5EF4-FFF2-40B4-BE49-F238E27FC236}">
                <a16:creationId xmlns:a16="http://schemas.microsoft.com/office/drawing/2014/main" id="{06C9BB06-BA1F-4080-8C4B-FD6C3B1A8420}"/>
              </a:ext>
            </a:extLst>
          </p:cNvPr>
          <p:cNvSpPr txBox="1"/>
          <p:nvPr/>
        </p:nvSpPr>
        <p:spPr>
          <a:xfrm>
            <a:off x="5153822" y="311449"/>
            <a:ext cx="6093994" cy="708912"/>
          </a:xfrm>
          <a:prstGeom prst="rect">
            <a:avLst/>
          </a:prstGeom>
          <a:noFill/>
        </p:spPr>
        <p:txBody>
          <a:bodyPr wrap="square">
            <a:spAutoFit/>
          </a:bodyPr>
          <a:lstStyle/>
          <a:p>
            <a:pPr marL="0" marR="0" algn="just">
              <a:lnSpc>
                <a:spcPct val="115000"/>
              </a:lnSpc>
              <a:spcBef>
                <a:spcPts val="0"/>
              </a:spcBef>
              <a:spcAft>
                <a:spcPts val="1000"/>
              </a:spcAft>
            </a:pPr>
            <a:r>
              <a:rPr lang="en-US" sz="1800" dirty="0">
                <a:effectLst/>
                <a:latin typeface="Arial" panose="020B0604020202020204" pitchFamily="34" charset="0"/>
                <a:ea typeface="Calibri" panose="020F0502020204030204" pitchFamily="34" charset="0"/>
                <a:cs typeface="Tunga" panose="020B0502040204020203" pitchFamily="34" charset="0"/>
              </a:rPr>
              <a:t>Selected top journals and the highly cited articles in cultural emotional intelligence (2001 – 2020)</a:t>
            </a:r>
            <a:endParaRPr lang="en-CA" sz="1600" dirty="0">
              <a:effectLst/>
              <a:latin typeface="Calibri" panose="020F0502020204030204" pitchFamily="34" charset="0"/>
              <a:ea typeface="Calibri" panose="020F0502020204030204" pitchFamily="34" charset="0"/>
              <a:cs typeface="Tunga" panose="020B0502040204020203" pitchFamily="34" charset="0"/>
            </a:endParaRPr>
          </a:p>
        </p:txBody>
      </p:sp>
      <p:sp>
        <p:nvSpPr>
          <p:cNvPr id="10" name="TextBox 9">
            <a:extLst>
              <a:ext uri="{FF2B5EF4-FFF2-40B4-BE49-F238E27FC236}">
                <a16:creationId xmlns:a16="http://schemas.microsoft.com/office/drawing/2014/main" id="{B6063169-1DD3-44DD-9E83-9084F934E695}"/>
              </a:ext>
            </a:extLst>
          </p:cNvPr>
          <p:cNvSpPr txBox="1"/>
          <p:nvPr/>
        </p:nvSpPr>
        <p:spPr>
          <a:xfrm>
            <a:off x="5153821" y="5756201"/>
            <a:ext cx="6817599" cy="708912"/>
          </a:xfrm>
          <a:prstGeom prst="rect">
            <a:avLst/>
          </a:prstGeom>
          <a:noFill/>
        </p:spPr>
        <p:txBody>
          <a:bodyPr wrap="square">
            <a:spAutoFit/>
          </a:bodyPr>
          <a:lstStyle/>
          <a:p>
            <a:pPr marL="0" marR="0" algn="just">
              <a:lnSpc>
                <a:spcPct val="115000"/>
              </a:lnSpc>
              <a:spcBef>
                <a:spcPts val="0"/>
              </a:spcBef>
              <a:spcAft>
                <a:spcPts val="0"/>
              </a:spcAft>
            </a:pPr>
            <a:r>
              <a:rPr lang="en-US" sz="1800" dirty="0">
                <a:effectLst/>
                <a:latin typeface="Arial" panose="020B0604020202020204" pitchFamily="34" charset="0"/>
                <a:ea typeface="Calibri" panose="020F0502020204030204" pitchFamily="34" charset="0"/>
                <a:cs typeface="Tunga" panose="020B0502040204020203" pitchFamily="34" charset="0"/>
              </a:rPr>
              <a:t>TC: Total citation; AIS: Article Influence Score; RIF: Recent impactor factor; PFI: Publication Frequency Issues.</a:t>
            </a:r>
            <a:endParaRPr lang="en-CA" sz="1600" dirty="0">
              <a:effectLst/>
              <a:latin typeface="Calibri" panose="020F0502020204030204" pitchFamily="34" charset="0"/>
              <a:ea typeface="Calibri" panose="020F0502020204030204" pitchFamily="34" charset="0"/>
              <a:cs typeface="Tunga" panose="020B0502040204020203" pitchFamily="34" charset="0"/>
            </a:endParaRPr>
          </a:p>
        </p:txBody>
      </p:sp>
    </p:spTree>
    <p:extLst>
      <p:ext uri="{BB962C8B-B14F-4D97-AF65-F5344CB8AC3E}">
        <p14:creationId xmlns:p14="http://schemas.microsoft.com/office/powerpoint/2010/main" val="25784933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940</Words>
  <Application>Microsoft Office PowerPoint</Application>
  <PresentationFormat>Laajakuva</PresentationFormat>
  <Paragraphs>135</Paragraphs>
  <Slides>17</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17</vt:i4>
      </vt:variant>
    </vt:vector>
  </HeadingPairs>
  <TitlesOfParts>
    <vt:vector size="22" baseType="lpstr">
      <vt:lpstr>Arial</vt:lpstr>
      <vt:lpstr>Calibri</vt:lpstr>
      <vt:lpstr>Calibri Light</vt:lpstr>
      <vt:lpstr>Wingdings</vt:lpstr>
      <vt:lpstr>Office Theme</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Intel</dc:creator>
  <cp:lastModifiedBy>Päivö</cp:lastModifiedBy>
  <cp:revision>4</cp:revision>
  <dcterms:created xsi:type="dcterms:W3CDTF">2020-11-18T11:05:34Z</dcterms:created>
  <dcterms:modified xsi:type="dcterms:W3CDTF">2020-12-01T07:56:30Z</dcterms:modified>
</cp:coreProperties>
</file>